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43891200" cy="32918400"/>
  <p:notesSz cx="7315200" cy="9601200"/>
  <p:defaultTextStyle>
    <a:defPPr>
      <a:defRPr lang="en-US"/>
    </a:defPPr>
    <a:lvl1pPr algn="l" rtl="0" fontAlgn="base">
      <a:spcBef>
        <a:spcPct val="0"/>
      </a:spcBef>
      <a:spcAft>
        <a:spcPct val="0"/>
      </a:spcAft>
      <a:defRPr sz="3258" kern="1200">
        <a:solidFill>
          <a:schemeClr val="tx1"/>
        </a:solidFill>
        <a:latin typeface="Arial" pitchFamily="34" charset="0"/>
        <a:ea typeface="ＭＳ Ｐゴシック" charset="-128"/>
        <a:cs typeface="+mn-cs"/>
      </a:defRPr>
    </a:lvl1pPr>
    <a:lvl2pPr marL="876186" algn="l" rtl="0" fontAlgn="base">
      <a:spcBef>
        <a:spcPct val="0"/>
      </a:spcBef>
      <a:spcAft>
        <a:spcPct val="0"/>
      </a:spcAft>
      <a:defRPr sz="3258" kern="1200">
        <a:solidFill>
          <a:schemeClr val="tx1"/>
        </a:solidFill>
        <a:latin typeface="Arial" pitchFamily="34" charset="0"/>
        <a:ea typeface="ＭＳ Ｐゴシック" charset="-128"/>
        <a:cs typeface="+mn-cs"/>
      </a:defRPr>
    </a:lvl2pPr>
    <a:lvl3pPr marL="1752370" algn="l" rtl="0" fontAlgn="base">
      <a:spcBef>
        <a:spcPct val="0"/>
      </a:spcBef>
      <a:spcAft>
        <a:spcPct val="0"/>
      </a:spcAft>
      <a:defRPr sz="3258" kern="1200">
        <a:solidFill>
          <a:schemeClr val="tx1"/>
        </a:solidFill>
        <a:latin typeface="Arial" pitchFamily="34" charset="0"/>
        <a:ea typeface="ＭＳ Ｐゴシック" charset="-128"/>
        <a:cs typeface="+mn-cs"/>
      </a:defRPr>
    </a:lvl3pPr>
    <a:lvl4pPr marL="2628556" algn="l" rtl="0" fontAlgn="base">
      <a:spcBef>
        <a:spcPct val="0"/>
      </a:spcBef>
      <a:spcAft>
        <a:spcPct val="0"/>
      </a:spcAft>
      <a:defRPr sz="3258" kern="1200">
        <a:solidFill>
          <a:schemeClr val="tx1"/>
        </a:solidFill>
        <a:latin typeface="Arial" pitchFamily="34" charset="0"/>
        <a:ea typeface="ＭＳ Ｐゴシック" charset="-128"/>
        <a:cs typeface="+mn-cs"/>
      </a:defRPr>
    </a:lvl4pPr>
    <a:lvl5pPr marL="3504739" algn="l" rtl="0" fontAlgn="base">
      <a:spcBef>
        <a:spcPct val="0"/>
      </a:spcBef>
      <a:spcAft>
        <a:spcPct val="0"/>
      </a:spcAft>
      <a:defRPr sz="3258" kern="1200">
        <a:solidFill>
          <a:schemeClr val="tx1"/>
        </a:solidFill>
        <a:latin typeface="Arial" pitchFamily="34" charset="0"/>
        <a:ea typeface="ＭＳ Ｐゴシック" charset="-128"/>
        <a:cs typeface="+mn-cs"/>
      </a:defRPr>
    </a:lvl5pPr>
    <a:lvl6pPr marL="4380923" algn="l" defTabSz="1752370" rtl="0" eaLnBrk="1" latinLnBrk="0" hangingPunct="1">
      <a:defRPr sz="3258" kern="1200">
        <a:solidFill>
          <a:schemeClr val="tx1"/>
        </a:solidFill>
        <a:latin typeface="Arial" pitchFamily="34" charset="0"/>
        <a:ea typeface="ＭＳ Ｐゴシック" charset="-128"/>
        <a:cs typeface="+mn-cs"/>
      </a:defRPr>
    </a:lvl6pPr>
    <a:lvl7pPr marL="5257109" algn="l" defTabSz="1752370" rtl="0" eaLnBrk="1" latinLnBrk="0" hangingPunct="1">
      <a:defRPr sz="3258" kern="1200">
        <a:solidFill>
          <a:schemeClr val="tx1"/>
        </a:solidFill>
        <a:latin typeface="Arial" pitchFamily="34" charset="0"/>
        <a:ea typeface="ＭＳ Ｐゴシック" charset="-128"/>
        <a:cs typeface="+mn-cs"/>
      </a:defRPr>
    </a:lvl7pPr>
    <a:lvl8pPr marL="6133294" algn="l" defTabSz="1752370" rtl="0" eaLnBrk="1" latinLnBrk="0" hangingPunct="1">
      <a:defRPr sz="3258" kern="1200">
        <a:solidFill>
          <a:schemeClr val="tx1"/>
        </a:solidFill>
        <a:latin typeface="Arial" pitchFamily="34" charset="0"/>
        <a:ea typeface="ＭＳ Ｐゴシック" charset="-128"/>
        <a:cs typeface="+mn-cs"/>
      </a:defRPr>
    </a:lvl8pPr>
    <a:lvl9pPr marL="7009478" algn="l" defTabSz="1752370" rtl="0" eaLnBrk="1" latinLnBrk="0" hangingPunct="1">
      <a:defRPr sz="3258" kern="1200">
        <a:solidFill>
          <a:schemeClr val="tx1"/>
        </a:solidFill>
        <a:latin typeface="Arial" pitchFamily="34" charset="0"/>
        <a:ea typeface="ＭＳ Ｐゴシック" charset="-128"/>
        <a:cs typeface="+mn-cs"/>
      </a:defRPr>
    </a:lvl9pPr>
  </p:defaultTextStyle>
  <p:extLst>
    <p:ext uri="{EFAFB233-063F-42B5-8137-9DF3F51BA10A}">
      <p15:sldGuideLst xmlns:p15="http://schemas.microsoft.com/office/powerpoint/2012/main">
        <p15:guide id="1" orient="horz" pos="456" userDrawn="1">
          <p15:clr>
            <a:srgbClr val="F26B43"/>
          </p15:clr>
        </p15:guide>
        <p15:guide id="2" orient="horz" pos="20064" userDrawn="1">
          <p15:clr>
            <a:srgbClr val="F26B43"/>
          </p15:clr>
        </p15:guide>
        <p15:guide id="3" pos="7159" userDrawn="1">
          <p15:clr>
            <a:srgbClr val="F26B43"/>
          </p15:clr>
        </p15:guide>
        <p15:guide id="4" pos="1131" userDrawn="1">
          <p15:clr>
            <a:srgbClr val="F26B43"/>
          </p15:clr>
        </p15:guide>
        <p15:guide id="5" pos="26475" userDrawn="1">
          <p15:clr>
            <a:srgbClr val="F26B43"/>
          </p15:clr>
        </p15:guide>
        <p15:guide id="6" pos="7550" userDrawn="1">
          <p15:clr>
            <a:srgbClr val="F26B43"/>
          </p15:clr>
        </p15:guide>
        <p15:guide id="7" pos="13584" userDrawn="1">
          <p15:clr>
            <a:srgbClr val="F26B43"/>
          </p15:clr>
        </p15:guide>
        <p15:guide id="8" pos="13968" userDrawn="1">
          <p15:clr>
            <a:srgbClr val="F26B43"/>
          </p15:clr>
        </p15:guide>
        <p15:guide id="9" pos="20016" userDrawn="1">
          <p15:clr>
            <a:srgbClr val="F26B43"/>
          </p15:clr>
        </p15:guide>
        <p15:guide id="10" pos="20427" userDrawn="1">
          <p15:clr>
            <a:srgbClr val="F26B43"/>
          </p15:clr>
        </p15:guide>
        <p15:guide id="11" pos="350" userDrawn="1">
          <p15:clr>
            <a:srgbClr val="F26B43"/>
          </p15:clr>
        </p15:guide>
        <p15:guide id="12" orient="horz" pos="3120" userDrawn="1">
          <p15:clr>
            <a:srgbClr val="F26B43"/>
          </p15:clr>
        </p15:guide>
        <p15:guide id="13" orient="horz" pos="4224" userDrawn="1">
          <p15:clr>
            <a:srgbClr val="F26B43"/>
          </p15:clr>
        </p15:guide>
        <p15:guide id="14" pos="27237" userDrawn="1">
          <p15:clr>
            <a:srgbClr val="F26B43"/>
          </p15:clr>
        </p15:guide>
        <p15:guide id="15" orient="horz" pos="3624" userDrawn="1">
          <p15:clr>
            <a:srgbClr val="F26B43"/>
          </p15:clr>
        </p15:guide>
        <p15:guide id="16" orient="horz" pos="2040" userDrawn="1">
          <p15:clr>
            <a:srgbClr val="A4A3A4"/>
          </p15:clr>
        </p15:guide>
        <p15:guide id="17" pos="6912"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unish Goyal"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664"/>
    <a:srgbClr val="002564"/>
    <a:srgbClr val="F7F0E6"/>
    <a:srgbClr val="FCD900"/>
    <a:srgbClr val="FCD9FF"/>
    <a:srgbClr val="001948"/>
    <a:srgbClr val="001944"/>
    <a:srgbClr val="001946"/>
    <a:srgbClr val="001446"/>
    <a:srgbClr val="0516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096"/>
    <p:restoredTop sz="94660"/>
  </p:normalViewPr>
  <p:slideViewPr>
    <p:cSldViewPr snapToGrid="0">
      <p:cViewPr>
        <p:scale>
          <a:sx n="38" d="100"/>
          <a:sy n="38" d="100"/>
        </p:scale>
        <p:origin x="728" y="144"/>
      </p:cViewPr>
      <p:guideLst>
        <p:guide orient="horz" pos="456"/>
        <p:guide orient="horz" pos="20064"/>
        <p:guide pos="7159"/>
        <p:guide pos="1131"/>
        <p:guide pos="26475"/>
        <p:guide pos="7550"/>
        <p:guide pos="13584"/>
        <p:guide pos="13968"/>
        <p:guide pos="20016"/>
        <p:guide pos="20427"/>
        <p:guide pos="350"/>
        <p:guide orient="horz" pos="3120"/>
        <p:guide orient="horz" pos="4224"/>
        <p:guide pos="27237"/>
        <p:guide orient="horz" pos="3624"/>
        <p:guide orient="horz" pos="2040"/>
        <p:guide pos="691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5" d="100"/>
          <a:sy n="85" d="100"/>
        </p:scale>
        <p:origin x="2952"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4099" name="Rectangle 3"/>
          <p:cNvSpPr>
            <a:spLocks noGrp="1" noChangeArrowheads="1"/>
          </p:cNvSpPr>
          <p:nvPr>
            <p:ph type="dt" sz="quarter"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4100" name="Rectangle 4"/>
          <p:cNvSpPr>
            <a:spLocks noGrp="1" noChangeArrowheads="1"/>
          </p:cNvSpPr>
          <p:nvPr>
            <p:ph type="ftr" sz="quarter" idx="2"/>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4101" name="Rectangle 5"/>
          <p:cNvSpPr>
            <a:spLocks noGrp="1" noChangeArrowheads="1"/>
          </p:cNvSpPr>
          <p:nvPr>
            <p:ph type="sldNum" sz="quarter" idx="3"/>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DC27D66C-2A52-4254-8A69-5E1B84023069}" type="slidenum">
              <a:rPr lang="en-US"/>
              <a:pPr>
                <a:defRPr/>
              </a:pPr>
              <a:t>‹#›</a:t>
            </a:fld>
            <a:endParaRPr lang="en-US"/>
          </a:p>
        </p:txBody>
      </p:sp>
    </p:spTree>
    <p:extLst>
      <p:ext uri="{BB962C8B-B14F-4D97-AF65-F5344CB8AC3E}">
        <p14:creationId xmlns:p14="http://schemas.microsoft.com/office/powerpoint/2010/main" val="124802350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6147"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6151"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0570546E-36E9-4B9C-9F1C-039CA4093056}" type="slidenum">
              <a:rPr lang="en-US"/>
              <a:pPr>
                <a:defRPr/>
              </a:pPr>
              <a:t>‹#›</a:t>
            </a:fld>
            <a:endParaRPr lang="en-US"/>
          </a:p>
        </p:txBody>
      </p:sp>
    </p:spTree>
    <p:extLst>
      <p:ext uri="{BB962C8B-B14F-4D97-AF65-F5344CB8AC3E}">
        <p14:creationId xmlns:p14="http://schemas.microsoft.com/office/powerpoint/2010/main" val="12004552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300" kern="1200">
        <a:solidFill>
          <a:schemeClr val="tx1"/>
        </a:solidFill>
        <a:latin typeface="Arial" charset="0"/>
        <a:ea typeface="ＭＳ Ｐゴシック" charset="0"/>
        <a:cs typeface="+mn-cs"/>
      </a:defRPr>
    </a:lvl1pPr>
    <a:lvl2pPr marL="876186" algn="l" rtl="0" eaLnBrk="0" fontAlgn="base" hangingPunct="0">
      <a:spcBef>
        <a:spcPct val="30000"/>
      </a:spcBef>
      <a:spcAft>
        <a:spcPct val="0"/>
      </a:spcAft>
      <a:defRPr sz="2300" kern="1200">
        <a:solidFill>
          <a:schemeClr val="tx1"/>
        </a:solidFill>
        <a:latin typeface="Arial" charset="0"/>
        <a:ea typeface="ＭＳ Ｐゴシック" charset="0"/>
        <a:cs typeface="+mn-cs"/>
      </a:defRPr>
    </a:lvl2pPr>
    <a:lvl3pPr marL="1752370" algn="l" rtl="0" eaLnBrk="0" fontAlgn="base" hangingPunct="0">
      <a:spcBef>
        <a:spcPct val="30000"/>
      </a:spcBef>
      <a:spcAft>
        <a:spcPct val="0"/>
      </a:spcAft>
      <a:defRPr sz="2300" kern="1200">
        <a:solidFill>
          <a:schemeClr val="tx1"/>
        </a:solidFill>
        <a:latin typeface="Arial" charset="0"/>
        <a:ea typeface="ＭＳ Ｐゴシック" charset="0"/>
        <a:cs typeface="+mn-cs"/>
      </a:defRPr>
    </a:lvl3pPr>
    <a:lvl4pPr marL="2628556" algn="l" rtl="0" eaLnBrk="0" fontAlgn="base" hangingPunct="0">
      <a:spcBef>
        <a:spcPct val="30000"/>
      </a:spcBef>
      <a:spcAft>
        <a:spcPct val="0"/>
      </a:spcAft>
      <a:defRPr sz="2300" kern="1200">
        <a:solidFill>
          <a:schemeClr val="tx1"/>
        </a:solidFill>
        <a:latin typeface="Arial" charset="0"/>
        <a:ea typeface="ＭＳ Ｐゴシック" charset="0"/>
        <a:cs typeface="+mn-cs"/>
      </a:defRPr>
    </a:lvl4pPr>
    <a:lvl5pPr marL="3504739" algn="l" rtl="0" eaLnBrk="0" fontAlgn="base" hangingPunct="0">
      <a:spcBef>
        <a:spcPct val="30000"/>
      </a:spcBef>
      <a:spcAft>
        <a:spcPct val="0"/>
      </a:spcAft>
      <a:defRPr sz="2300" kern="1200">
        <a:solidFill>
          <a:schemeClr val="tx1"/>
        </a:solidFill>
        <a:latin typeface="Arial" charset="0"/>
        <a:ea typeface="ＭＳ Ｐゴシック" charset="0"/>
        <a:cs typeface="+mn-cs"/>
      </a:defRPr>
    </a:lvl5pPr>
    <a:lvl6pPr marL="4380923" algn="l" defTabSz="1752370" rtl="0" eaLnBrk="1" latinLnBrk="0" hangingPunct="1">
      <a:defRPr sz="2300" kern="1200">
        <a:solidFill>
          <a:schemeClr val="tx1"/>
        </a:solidFill>
        <a:latin typeface="+mn-lt"/>
        <a:ea typeface="+mn-ea"/>
        <a:cs typeface="+mn-cs"/>
      </a:defRPr>
    </a:lvl6pPr>
    <a:lvl7pPr marL="5257109" algn="l" defTabSz="1752370" rtl="0" eaLnBrk="1" latinLnBrk="0" hangingPunct="1">
      <a:defRPr sz="2300" kern="1200">
        <a:solidFill>
          <a:schemeClr val="tx1"/>
        </a:solidFill>
        <a:latin typeface="+mn-lt"/>
        <a:ea typeface="+mn-ea"/>
        <a:cs typeface="+mn-cs"/>
      </a:defRPr>
    </a:lvl7pPr>
    <a:lvl8pPr marL="6133294" algn="l" defTabSz="1752370" rtl="0" eaLnBrk="1" latinLnBrk="0" hangingPunct="1">
      <a:defRPr sz="2300" kern="1200">
        <a:solidFill>
          <a:schemeClr val="tx1"/>
        </a:solidFill>
        <a:latin typeface="+mn-lt"/>
        <a:ea typeface="+mn-ea"/>
        <a:cs typeface="+mn-cs"/>
      </a:defRPr>
    </a:lvl8pPr>
    <a:lvl9pPr marL="7009478" algn="l" defTabSz="1752370" rtl="0" eaLnBrk="1" latinLnBrk="0" hangingPunct="1">
      <a:defRPr sz="2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7680326"/>
            <a:ext cx="39502080" cy="217265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7628"/>
            <a:ext cx="9875520" cy="28089224"/>
          </a:xfrm>
          <a:prstGeom prst="rect">
            <a:avLst/>
          </a:prstGeom>
        </p:spPr>
        <p:txBody>
          <a:bodyPr vert="eaVert"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1317628"/>
            <a:ext cx="29382720" cy="280892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idx="1"/>
          </p:nvPr>
        </p:nvSpPr>
        <p:spPr>
          <a:xfrm>
            <a:off x="2194560" y="7680326"/>
            <a:ext cx="39502080" cy="21726524"/>
          </a:xfrm>
          <a:prstGeom prst="rect">
            <a:avLst/>
          </a:prstGeom>
        </p:spPr>
        <p:txBody>
          <a:bodyPr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1852"/>
            <a:ext cx="37307520" cy="6540500"/>
          </a:xfrm>
          <a:prstGeom prst="rect">
            <a:avLst/>
          </a:prstGeom>
        </p:spPr>
        <p:txBody>
          <a:bodyPr lIns="91430" tIns="45715" rIns="91430" bIns="45715" anchor="t"/>
          <a:lstStyle>
            <a:lvl1pPr algn="l">
              <a:defRPr sz="6171" b="1" cap="all"/>
            </a:lvl1pPr>
          </a:lstStyle>
          <a:p>
            <a:r>
              <a:rPr lang="en-US"/>
              <a:t>Click to edit Master title style</a:t>
            </a:r>
          </a:p>
        </p:txBody>
      </p:sp>
      <p:sp>
        <p:nvSpPr>
          <p:cNvPr id="3" name="Text Placeholder 2"/>
          <p:cNvSpPr>
            <a:spLocks noGrp="1"/>
          </p:cNvSpPr>
          <p:nvPr>
            <p:ph type="body" idx="1"/>
          </p:nvPr>
        </p:nvSpPr>
        <p:spPr>
          <a:xfrm>
            <a:off x="3467102" y="13950950"/>
            <a:ext cx="37307520" cy="7200900"/>
          </a:xfrm>
          <a:prstGeom prst="rect">
            <a:avLst/>
          </a:prstGeom>
        </p:spPr>
        <p:txBody>
          <a:bodyPr lIns="91430" tIns="45715" rIns="91430" bIns="45715" anchor="b"/>
          <a:lstStyle>
            <a:lvl1pPr marL="0" indent="0">
              <a:buNone/>
              <a:defRPr sz="3086"/>
            </a:lvl1pPr>
            <a:lvl2pPr marL="705282" indent="0">
              <a:buNone/>
              <a:defRPr sz="2777"/>
            </a:lvl2pPr>
            <a:lvl3pPr marL="1410564" indent="0">
              <a:buNone/>
              <a:defRPr sz="2468"/>
            </a:lvl3pPr>
            <a:lvl4pPr marL="2115846" indent="0">
              <a:buNone/>
              <a:defRPr sz="2160"/>
            </a:lvl4pPr>
            <a:lvl5pPr marL="2821127" indent="0">
              <a:buNone/>
              <a:defRPr sz="2160"/>
            </a:lvl5pPr>
            <a:lvl6pPr marL="3526409" indent="0">
              <a:buNone/>
              <a:defRPr sz="2160"/>
            </a:lvl6pPr>
            <a:lvl7pPr marL="4231690" indent="0">
              <a:buNone/>
              <a:defRPr sz="2160"/>
            </a:lvl7pPr>
            <a:lvl8pPr marL="4936972" indent="0">
              <a:buNone/>
              <a:defRPr sz="2160"/>
            </a:lvl8pPr>
            <a:lvl9pPr marL="5642252" indent="0">
              <a:buNone/>
              <a:defRPr sz="216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sz="half" idx="1"/>
          </p:nvPr>
        </p:nvSpPr>
        <p:spPr>
          <a:xfrm>
            <a:off x="219456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6752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lvl1pPr>
              <a:defRPr/>
            </a:lvl1pPr>
          </a:lstStyle>
          <a:p>
            <a:r>
              <a:rPr lang="en-US"/>
              <a:t>Click to edit Master title style</a:t>
            </a:r>
          </a:p>
        </p:txBody>
      </p:sp>
      <p:sp>
        <p:nvSpPr>
          <p:cNvPr id="3" name="Text Placeholder 2"/>
          <p:cNvSpPr>
            <a:spLocks noGrp="1"/>
          </p:cNvSpPr>
          <p:nvPr>
            <p:ph type="body" idx="1"/>
          </p:nvPr>
        </p:nvSpPr>
        <p:spPr>
          <a:xfrm>
            <a:off x="2194560" y="7369176"/>
            <a:ext cx="19392898"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4" name="Content Placeholder 3"/>
          <p:cNvSpPr>
            <a:spLocks noGrp="1"/>
          </p:cNvSpPr>
          <p:nvPr>
            <p:ph sz="half" idx="2"/>
          </p:nvPr>
        </p:nvSpPr>
        <p:spPr>
          <a:xfrm>
            <a:off x="2194560" y="10439409"/>
            <a:ext cx="19392898"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9176"/>
            <a:ext cx="19400522"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6" name="Content Placeholder 5"/>
          <p:cNvSpPr>
            <a:spLocks noGrp="1"/>
          </p:cNvSpPr>
          <p:nvPr>
            <p:ph sz="quarter" idx="4"/>
          </p:nvPr>
        </p:nvSpPr>
        <p:spPr>
          <a:xfrm>
            <a:off x="22296121" y="10439409"/>
            <a:ext cx="19400522"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1285"/>
            <a:ext cx="14439902" cy="5578475"/>
          </a:xfrm>
          <a:prstGeom prst="rect">
            <a:avLst/>
          </a:prstGeom>
        </p:spPr>
        <p:txBody>
          <a:bodyPr lIns="91430" tIns="45715" rIns="91430" bIns="45715" anchor="b"/>
          <a:lstStyle>
            <a:lvl1pPr algn="l">
              <a:defRPr sz="3086" b="1"/>
            </a:lvl1pPr>
          </a:lstStyle>
          <a:p>
            <a:r>
              <a:rPr lang="en-US"/>
              <a:t>Click to edit Master title style</a:t>
            </a:r>
          </a:p>
        </p:txBody>
      </p:sp>
      <p:sp>
        <p:nvSpPr>
          <p:cNvPr id="3" name="Content Placeholder 2"/>
          <p:cNvSpPr>
            <a:spLocks noGrp="1"/>
          </p:cNvSpPr>
          <p:nvPr>
            <p:ph idx="1"/>
          </p:nvPr>
        </p:nvSpPr>
        <p:spPr>
          <a:xfrm>
            <a:off x="17160242" y="1311285"/>
            <a:ext cx="24536400" cy="28095575"/>
          </a:xfrm>
          <a:prstGeom prst="rect">
            <a:avLst/>
          </a:prstGeom>
        </p:spPr>
        <p:txBody>
          <a:bodyPr lIns="91430" tIns="45715" rIns="91430" bIns="45715"/>
          <a:lstStyle>
            <a:lvl1pPr>
              <a:defRPr sz="4937"/>
            </a:lvl1pPr>
            <a:lvl2pPr>
              <a:defRPr sz="4320"/>
            </a:lvl2pPr>
            <a:lvl3pPr>
              <a:defRPr sz="3703"/>
            </a:lvl3pPr>
            <a:lvl4pPr>
              <a:defRPr sz="3086"/>
            </a:lvl4pPr>
            <a:lvl5pPr>
              <a:defRPr sz="3086"/>
            </a:lvl5pPr>
            <a:lvl6pPr>
              <a:defRPr sz="3086"/>
            </a:lvl6pPr>
            <a:lvl7pPr>
              <a:defRPr sz="3086"/>
            </a:lvl7pPr>
            <a:lvl8pPr>
              <a:defRPr sz="3086"/>
            </a:lvl8pPr>
            <a:lvl9pPr>
              <a:defRPr sz="30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0" y="6889751"/>
            <a:ext cx="14439902" cy="22517100"/>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78" y="23044152"/>
            <a:ext cx="26334720" cy="2717801"/>
          </a:xfrm>
          <a:prstGeom prst="rect">
            <a:avLst/>
          </a:prstGeom>
        </p:spPr>
        <p:txBody>
          <a:bodyPr lIns="91430" tIns="45715" rIns="91430" bIns="45715" anchor="b"/>
          <a:lstStyle>
            <a:lvl1pPr algn="l">
              <a:defRPr sz="3086" b="1"/>
            </a:lvl1pPr>
          </a:lstStyle>
          <a:p>
            <a:r>
              <a:rPr lang="en-US"/>
              <a:t>Click to edit Master title style</a:t>
            </a:r>
          </a:p>
        </p:txBody>
      </p:sp>
      <p:sp>
        <p:nvSpPr>
          <p:cNvPr id="3" name="Picture Placeholder 2"/>
          <p:cNvSpPr>
            <a:spLocks noGrp="1"/>
          </p:cNvSpPr>
          <p:nvPr>
            <p:ph type="pic" idx="1"/>
          </p:nvPr>
        </p:nvSpPr>
        <p:spPr>
          <a:xfrm>
            <a:off x="8602978" y="2940050"/>
            <a:ext cx="26334720" cy="19751676"/>
          </a:xfrm>
          <a:prstGeom prst="rect">
            <a:avLst/>
          </a:prstGeom>
        </p:spPr>
        <p:txBody>
          <a:bodyPr lIns="91430" tIns="45715" rIns="91430" bIns="45715"/>
          <a:lstStyle>
            <a:lvl1pPr marL="0" indent="0">
              <a:buNone/>
              <a:defRPr sz="4937"/>
            </a:lvl1pPr>
            <a:lvl2pPr marL="705282" indent="0">
              <a:buNone/>
              <a:defRPr sz="4320"/>
            </a:lvl2pPr>
            <a:lvl3pPr marL="1410564" indent="0">
              <a:buNone/>
              <a:defRPr sz="3703"/>
            </a:lvl3pPr>
            <a:lvl4pPr marL="2115846" indent="0">
              <a:buNone/>
              <a:defRPr sz="3086"/>
            </a:lvl4pPr>
            <a:lvl5pPr marL="2821127" indent="0">
              <a:buNone/>
              <a:defRPr sz="3086"/>
            </a:lvl5pPr>
            <a:lvl6pPr marL="3526409" indent="0">
              <a:buNone/>
              <a:defRPr sz="3086"/>
            </a:lvl6pPr>
            <a:lvl7pPr marL="4231690" indent="0">
              <a:buNone/>
              <a:defRPr sz="3086"/>
            </a:lvl7pPr>
            <a:lvl8pPr marL="4936972" indent="0">
              <a:buNone/>
              <a:defRPr sz="3086"/>
            </a:lvl8pPr>
            <a:lvl9pPr marL="5642252" indent="0">
              <a:buNone/>
              <a:defRPr sz="3086"/>
            </a:lvl9pPr>
          </a:lstStyle>
          <a:p>
            <a:pPr lvl="0"/>
            <a:endParaRPr lang="en-US" noProof="0"/>
          </a:p>
        </p:txBody>
      </p:sp>
      <p:sp>
        <p:nvSpPr>
          <p:cNvPr id="4" name="Text Placeholder 3"/>
          <p:cNvSpPr>
            <a:spLocks noGrp="1"/>
          </p:cNvSpPr>
          <p:nvPr>
            <p:ph type="body" sz="half" idx="2"/>
          </p:nvPr>
        </p:nvSpPr>
        <p:spPr>
          <a:xfrm>
            <a:off x="8602978" y="25761950"/>
            <a:ext cx="26334720" cy="3863976"/>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869254" rtl="0" eaLnBrk="0" fontAlgn="base" hangingPunct="0">
        <a:spcBef>
          <a:spcPct val="0"/>
        </a:spcBef>
        <a:spcAft>
          <a:spcPct val="0"/>
        </a:spcAft>
        <a:defRPr sz="18668">
          <a:solidFill>
            <a:schemeClr val="tx2"/>
          </a:solidFill>
          <a:latin typeface="+mj-lt"/>
          <a:ea typeface="ＭＳ Ｐゴシック" charset="0"/>
          <a:cs typeface="+mj-cs"/>
        </a:defRPr>
      </a:lvl1pPr>
      <a:lvl2pPr algn="ctr" defTabSz="3869254" rtl="0" eaLnBrk="0" fontAlgn="base" hangingPunct="0">
        <a:spcBef>
          <a:spcPct val="0"/>
        </a:spcBef>
        <a:spcAft>
          <a:spcPct val="0"/>
        </a:spcAft>
        <a:defRPr sz="18668">
          <a:solidFill>
            <a:schemeClr val="tx2"/>
          </a:solidFill>
          <a:latin typeface="Arial" charset="0"/>
          <a:ea typeface="ＭＳ Ｐゴシック" charset="0"/>
        </a:defRPr>
      </a:lvl2pPr>
      <a:lvl3pPr algn="ctr" defTabSz="3869254" rtl="0" eaLnBrk="0" fontAlgn="base" hangingPunct="0">
        <a:spcBef>
          <a:spcPct val="0"/>
        </a:spcBef>
        <a:spcAft>
          <a:spcPct val="0"/>
        </a:spcAft>
        <a:defRPr sz="18668">
          <a:solidFill>
            <a:schemeClr val="tx2"/>
          </a:solidFill>
          <a:latin typeface="Arial" charset="0"/>
          <a:ea typeface="ＭＳ Ｐゴシック" charset="0"/>
        </a:defRPr>
      </a:lvl3pPr>
      <a:lvl4pPr algn="ctr" defTabSz="3869254" rtl="0" eaLnBrk="0" fontAlgn="base" hangingPunct="0">
        <a:spcBef>
          <a:spcPct val="0"/>
        </a:spcBef>
        <a:spcAft>
          <a:spcPct val="0"/>
        </a:spcAft>
        <a:defRPr sz="18668">
          <a:solidFill>
            <a:schemeClr val="tx2"/>
          </a:solidFill>
          <a:latin typeface="Arial" charset="0"/>
          <a:ea typeface="ＭＳ Ｐゴシック" charset="0"/>
        </a:defRPr>
      </a:lvl4pPr>
      <a:lvl5pPr algn="ctr" defTabSz="3869254" rtl="0" eaLnBrk="0" fontAlgn="base" hangingPunct="0">
        <a:spcBef>
          <a:spcPct val="0"/>
        </a:spcBef>
        <a:spcAft>
          <a:spcPct val="0"/>
        </a:spcAft>
        <a:defRPr sz="18668">
          <a:solidFill>
            <a:schemeClr val="tx2"/>
          </a:solidFill>
          <a:latin typeface="Arial" charset="0"/>
          <a:ea typeface="ＭＳ Ｐゴシック" charset="0"/>
        </a:defRPr>
      </a:lvl5pPr>
      <a:lvl6pPr marL="705282" algn="ctr" defTabSz="3869254" rtl="0" fontAlgn="base">
        <a:spcBef>
          <a:spcPct val="0"/>
        </a:spcBef>
        <a:spcAft>
          <a:spcPct val="0"/>
        </a:spcAft>
        <a:defRPr sz="18668">
          <a:solidFill>
            <a:schemeClr val="tx2"/>
          </a:solidFill>
          <a:latin typeface="Arial" charset="0"/>
        </a:defRPr>
      </a:lvl6pPr>
      <a:lvl7pPr marL="1410564" algn="ctr" defTabSz="3869254" rtl="0" fontAlgn="base">
        <a:spcBef>
          <a:spcPct val="0"/>
        </a:spcBef>
        <a:spcAft>
          <a:spcPct val="0"/>
        </a:spcAft>
        <a:defRPr sz="18668">
          <a:solidFill>
            <a:schemeClr val="tx2"/>
          </a:solidFill>
          <a:latin typeface="Arial" charset="0"/>
        </a:defRPr>
      </a:lvl7pPr>
      <a:lvl8pPr marL="2115846" algn="ctr" defTabSz="3869254" rtl="0" fontAlgn="base">
        <a:spcBef>
          <a:spcPct val="0"/>
        </a:spcBef>
        <a:spcAft>
          <a:spcPct val="0"/>
        </a:spcAft>
        <a:defRPr sz="18668">
          <a:solidFill>
            <a:schemeClr val="tx2"/>
          </a:solidFill>
          <a:latin typeface="Arial" charset="0"/>
        </a:defRPr>
      </a:lvl8pPr>
      <a:lvl9pPr marL="2821127" algn="ctr" defTabSz="3869254" rtl="0" fontAlgn="base">
        <a:spcBef>
          <a:spcPct val="0"/>
        </a:spcBef>
        <a:spcAft>
          <a:spcPct val="0"/>
        </a:spcAft>
        <a:defRPr sz="18668">
          <a:solidFill>
            <a:schemeClr val="tx2"/>
          </a:solidFill>
          <a:latin typeface="Arial" charset="0"/>
        </a:defRPr>
      </a:lvl9pPr>
    </p:titleStyle>
    <p:bodyStyle>
      <a:lvl1pPr marL="1449745" indent="-1449745" algn="r" defTabSz="3869254" rtl="0" eaLnBrk="0" fontAlgn="base" hangingPunct="0">
        <a:spcBef>
          <a:spcPct val="20000"/>
        </a:spcBef>
        <a:spcAft>
          <a:spcPct val="0"/>
        </a:spcAft>
        <a:defRPr sz="3086">
          <a:solidFill>
            <a:schemeClr val="tx1"/>
          </a:solidFill>
          <a:latin typeface="+mn-lt"/>
          <a:ea typeface="ＭＳ Ｐゴシック" charset="0"/>
          <a:cs typeface="+mn-cs"/>
        </a:defRPr>
      </a:lvl1pPr>
      <a:lvl2pPr marL="3144380" indent="-1209755" algn="l" defTabSz="3869254" rtl="0" eaLnBrk="0" fontAlgn="base" hangingPunct="0">
        <a:spcBef>
          <a:spcPct val="20000"/>
        </a:spcBef>
        <a:spcAft>
          <a:spcPct val="0"/>
        </a:spcAft>
        <a:buChar char="–"/>
        <a:defRPr sz="11879">
          <a:solidFill>
            <a:schemeClr val="tx1"/>
          </a:solidFill>
          <a:latin typeface="+mn-lt"/>
          <a:ea typeface="ＭＳ Ｐゴシック" charset="0"/>
        </a:defRPr>
      </a:lvl2pPr>
      <a:lvl3pPr marL="4836568" indent="-967314" algn="l" defTabSz="3869254" rtl="0" eaLnBrk="0" fontAlgn="base" hangingPunct="0">
        <a:spcBef>
          <a:spcPct val="20000"/>
        </a:spcBef>
        <a:spcAft>
          <a:spcPct val="0"/>
        </a:spcAft>
        <a:buChar char="•"/>
        <a:defRPr sz="10182">
          <a:solidFill>
            <a:schemeClr val="tx1"/>
          </a:solidFill>
          <a:latin typeface="+mn-lt"/>
          <a:ea typeface="ＭＳ Ｐゴシック" charset="0"/>
        </a:defRPr>
      </a:lvl3pPr>
      <a:lvl4pPr marL="6771194"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4pPr>
      <a:lvl5pPr marL="8705822"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5pPr>
      <a:lvl6pPr marL="9411102" indent="-967314" algn="l" defTabSz="3869254" rtl="0" fontAlgn="base">
        <a:spcBef>
          <a:spcPct val="20000"/>
        </a:spcBef>
        <a:spcAft>
          <a:spcPct val="0"/>
        </a:spcAft>
        <a:buChar char="»"/>
        <a:defRPr sz="8485">
          <a:solidFill>
            <a:schemeClr val="tx1"/>
          </a:solidFill>
          <a:latin typeface="+mn-lt"/>
        </a:defRPr>
      </a:lvl6pPr>
      <a:lvl7pPr marL="10116384" indent="-967314" algn="l" defTabSz="3869254" rtl="0" fontAlgn="base">
        <a:spcBef>
          <a:spcPct val="20000"/>
        </a:spcBef>
        <a:spcAft>
          <a:spcPct val="0"/>
        </a:spcAft>
        <a:buChar char="»"/>
        <a:defRPr sz="8485">
          <a:solidFill>
            <a:schemeClr val="tx1"/>
          </a:solidFill>
          <a:latin typeface="+mn-lt"/>
        </a:defRPr>
      </a:lvl7pPr>
      <a:lvl8pPr marL="10821666" indent="-967314" algn="l" defTabSz="3869254" rtl="0" fontAlgn="base">
        <a:spcBef>
          <a:spcPct val="20000"/>
        </a:spcBef>
        <a:spcAft>
          <a:spcPct val="0"/>
        </a:spcAft>
        <a:buChar char="»"/>
        <a:defRPr sz="8485">
          <a:solidFill>
            <a:schemeClr val="tx1"/>
          </a:solidFill>
          <a:latin typeface="+mn-lt"/>
        </a:defRPr>
      </a:lvl8pPr>
      <a:lvl9pPr marL="11526948" indent="-967314" algn="l" defTabSz="3869254" rtl="0" fontAlgn="base">
        <a:spcBef>
          <a:spcPct val="20000"/>
        </a:spcBef>
        <a:spcAft>
          <a:spcPct val="0"/>
        </a:spcAft>
        <a:buChar char="»"/>
        <a:defRPr sz="8485">
          <a:solidFill>
            <a:schemeClr val="tx1"/>
          </a:solidFill>
          <a:latin typeface="+mn-lt"/>
        </a:defRPr>
      </a:lvl9pPr>
    </p:bodyStyle>
    <p:otherStyle>
      <a:defPPr>
        <a:defRPr lang="en-US"/>
      </a:defPPr>
      <a:lvl1pPr marL="0" algn="l" defTabSz="1410564" rtl="0" eaLnBrk="1" latinLnBrk="0" hangingPunct="1">
        <a:defRPr sz="2777" kern="1200">
          <a:solidFill>
            <a:schemeClr val="tx1"/>
          </a:solidFill>
          <a:latin typeface="+mn-lt"/>
          <a:ea typeface="+mn-ea"/>
          <a:cs typeface="+mn-cs"/>
        </a:defRPr>
      </a:lvl1pPr>
      <a:lvl2pPr marL="705282" algn="l" defTabSz="1410564" rtl="0" eaLnBrk="1" latinLnBrk="0" hangingPunct="1">
        <a:defRPr sz="2777" kern="1200">
          <a:solidFill>
            <a:schemeClr val="tx1"/>
          </a:solidFill>
          <a:latin typeface="+mn-lt"/>
          <a:ea typeface="+mn-ea"/>
          <a:cs typeface="+mn-cs"/>
        </a:defRPr>
      </a:lvl2pPr>
      <a:lvl3pPr marL="1410564" algn="l" defTabSz="1410564" rtl="0" eaLnBrk="1" latinLnBrk="0" hangingPunct="1">
        <a:defRPr sz="2777" kern="1200">
          <a:solidFill>
            <a:schemeClr val="tx1"/>
          </a:solidFill>
          <a:latin typeface="+mn-lt"/>
          <a:ea typeface="+mn-ea"/>
          <a:cs typeface="+mn-cs"/>
        </a:defRPr>
      </a:lvl3pPr>
      <a:lvl4pPr marL="2115846" algn="l" defTabSz="1410564" rtl="0" eaLnBrk="1" latinLnBrk="0" hangingPunct="1">
        <a:defRPr sz="2777" kern="1200">
          <a:solidFill>
            <a:schemeClr val="tx1"/>
          </a:solidFill>
          <a:latin typeface="+mn-lt"/>
          <a:ea typeface="+mn-ea"/>
          <a:cs typeface="+mn-cs"/>
        </a:defRPr>
      </a:lvl4pPr>
      <a:lvl5pPr marL="2821127" algn="l" defTabSz="1410564" rtl="0" eaLnBrk="1" latinLnBrk="0" hangingPunct="1">
        <a:defRPr sz="2777" kern="1200">
          <a:solidFill>
            <a:schemeClr val="tx1"/>
          </a:solidFill>
          <a:latin typeface="+mn-lt"/>
          <a:ea typeface="+mn-ea"/>
          <a:cs typeface="+mn-cs"/>
        </a:defRPr>
      </a:lvl5pPr>
      <a:lvl6pPr marL="3526409" algn="l" defTabSz="1410564" rtl="0" eaLnBrk="1" latinLnBrk="0" hangingPunct="1">
        <a:defRPr sz="2777" kern="1200">
          <a:solidFill>
            <a:schemeClr val="tx1"/>
          </a:solidFill>
          <a:latin typeface="+mn-lt"/>
          <a:ea typeface="+mn-ea"/>
          <a:cs typeface="+mn-cs"/>
        </a:defRPr>
      </a:lvl6pPr>
      <a:lvl7pPr marL="4231690" algn="l" defTabSz="1410564" rtl="0" eaLnBrk="1" latinLnBrk="0" hangingPunct="1">
        <a:defRPr sz="2777" kern="1200">
          <a:solidFill>
            <a:schemeClr val="tx1"/>
          </a:solidFill>
          <a:latin typeface="+mn-lt"/>
          <a:ea typeface="+mn-ea"/>
          <a:cs typeface="+mn-cs"/>
        </a:defRPr>
      </a:lvl7pPr>
      <a:lvl8pPr marL="4936972" algn="l" defTabSz="1410564" rtl="0" eaLnBrk="1" latinLnBrk="0" hangingPunct="1">
        <a:defRPr sz="2777" kern="1200">
          <a:solidFill>
            <a:schemeClr val="tx1"/>
          </a:solidFill>
          <a:latin typeface="+mn-lt"/>
          <a:ea typeface="+mn-ea"/>
          <a:cs typeface="+mn-cs"/>
        </a:defRPr>
      </a:lvl8pPr>
      <a:lvl9pPr marL="5642252" algn="l" defTabSz="1410564" rtl="0" eaLnBrk="1" latinLnBrk="0" hangingPunct="1">
        <a:defRPr sz="277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scikit-learn.org/stable/modules/generated/sklearn.ensemble.BaggingClassifier.html" TargetMode="External"/><Relationship Id="rId13" Type="http://schemas.microsoft.com/office/2007/relationships/hdphoto" Target="../media/hdphoto4.wdp"/><Relationship Id="rId3" Type="http://schemas.microsoft.com/office/2007/relationships/hdphoto" Target="../media/hdphoto1.wdp"/><Relationship Id="rId7" Type="http://schemas.openxmlformats.org/officeDocument/2006/relationships/hyperlink" Target="https://scikit-learn.org/stable/modules/generated/sklearn.ensemble.GradientBoostingClassifier.html" TargetMode="External"/><Relationship Id="rId12" Type="http://schemas.microsoft.com/office/2007/relationships/hdphoto" Target="../media/hdphoto3.wdp"/><Relationship Id="rId2" Type="http://schemas.openxmlformats.org/officeDocument/2006/relationships/image" Target="../media/image1.png"/><Relationship Id="rId16"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hyperlink" Target="https://scikit-learn.org/stable/modules/generated/sklearn.ensemble.RandomForestRegressor.html" TargetMode="External"/><Relationship Id="rId11" Type="http://schemas.openxmlformats.org/officeDocument/2006/relationships/image" Target="../media/image3.png"/><Relationship Id="rId5" Type="http://schemas.openxmlformats.org/officeDocument/2006/relationships/hyperlink" Target="https://ssd.jpl.nasa.gov/tools/sbdb_query.html" TargetMode="External"/><Relationship Id="rId15" Type="http://schemas.openxmlformats.org/officeDocument/2006/relationships/image" Target="../media/image5.jpeg"/><Relationship Id="rId10" Type="http://schemas.microsoft.com/office/2007/relationships/hdphoto" Target="../media/hdphoto2.wdp"/><Relationship Id="rId4" Type="http://schemas.openxmlformats.org/officeDocument/2006/relationships/hyperlink" Target="https://xgboost.readthedocs.io/en/stable/python/python_api.html" TargetMode="External"/><Relationship Id="rId9" Type="http://schemas.openxmlformats.org/officeDocument/2006/relationships/image" Target="../media/image2.png"/><Relationship Id="rId1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84">
            <a:extLst>
              <a:ext uri="{FF2B5EF4-FFF2-40B4-BE49-F238E27FC236}">
                <a16:creationId xmlns:a16="http://schemas.microsoft.com/office/drawing/2014/main" id="{450597AA-0308-2648-AC69-A774B8DB0129}"/>
              </a:ext>
            </a:extLst>
          </p:cNvPr>
          <p:cNvSpPr txBox="1">
            <a:spLocks noChangeArrowheads="1"/>
          </p:cNvSpPr>
          <p:nvPr/>
        </p:nvSpPr>
        <p:spPr bwMode="auto">
          <a:xfrm>
            <a:off x="1439304" y="6059740"/>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Introduction</a:t>
            </a:r>
          </a:p>
          <a:p>
            <a:pPr marL="352641" algn="just" defTabSz="3869254">
              <a:lnSpc>
                <a:spcPct val="125000"/>
              </a:lnSpc>
              <a:defRPr/>
            </a:pPr>
            <a:r>
              <a:rPr lang="en-US" sz="2657" dirty="0">
                <a:cs typeface="Arial" panose="020B0604020202020204" pitchFamily="34" charset="0"/>
              </a:rPr>
              <a:t>Asteroids have always played a significant role in the history of our solar system, having existed since its formation. They have impacted Earth multiple times throughout history, causing mass extinctions and leaving a lasting impact on our planet. As a result, space organizations such as NASA continuously monitor asteroids as they pose a potential threat to Earth, and understanding their behavior and trajectory is crucial for developing effective mitigation strategies.</a:t>
            </a:r>
          </a:p>
          <a:p>
            <a:pPr marL="352641" algn="just" defTabSz="3869254">
              <a:lnSpc>
                <a:spcPct val="125000"/>
              </a:lnSpc>
              <a:defRPr/>
            </a:pPr>
            <a:br>
              <a:rPr lang="en-US" sz="2657" dirty="0">
                <a:cs typeface="Arial" panose="020B0604020202020204" pitchFamily="34" charset="0"/>
              </a:rPr>
            </a:br>
            <a:r>
              <a:rPr lang="en-US" sz="2657" dirty="0">
                <a:cs typeface="Arial" panose="020B0604020202020204" pitchFamily="34" charset="0"/>
              </a:rPr>
              <a:t>Knowing the diameter of an asteroid is crucial for understanding its potential impact on Earth and developing appropriate mitigation strategies. A small difference in diameter can mean the difference between a harmless atmospheric entry and a catastrophic impact.</a:t>
            </a:r>
          </a:p>
          <a:p>
            <a:pPr marL="352641" defTabSz="3869254">
              <a:lnSpc>
                <a:spcPct val="125000"/>
              </a:lnSpc>
              <a:defRPr/>
            </a:pP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Data Science Problems</a:t>
            </a:r>
            <a:endParaRPr lang="en-US" sz="2657" dirty="0"/>
          </a:p>
          <a:p>
            <a:pPr marL="866991" indent="-514350" algn="just" defTabSz="3869254">
              <a:lnSpc>
                <a:spcPct val="125000"/>
              </a:lnSpc>
              <a:buFont typeface="+mj-lt"/>
              <a:buAutoNum type="arabicPeriod"/>
              <a:defRPr/>
            </a:pPr>
            <a:r>
              <a:rPr lang="en-US" sz="2657" dirty="0"/>
              <a:t>Can Machine Learning Models help predict the diameter of an incoming asteroid based on some of its features? How do the models’ accuracy vary between them?</a:t>
            </a:r>
          </a:p>
          <a:p>
            <a:pPr marL="866991" indent="-514350" algn="just" defTabSz="3869254">
              <a:lnSpc>
                <a:spcPct val="125000"/>
              </a:lnSpc>
              <a:buFont typeface="+mj-lt"/>
              <a:buAutoNum type="arabicPeriod"/>
              <a:defRPr/>
            </a:pPr>
            <a:r>
              <a:rPr lang="en-US" sz="2657" dirty="0"/>
              <a:t>What are the most important asteroid features that help predict the diameter of an asteroid ?</a:t>
            </a: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Dataset</a:t>
            </a:r>
            <a:endParaRPr lang="en-US" sz="2657" dirty="0"/>
          </a:p>
          <a:p>
            <a:pPr marL="352641" algn="just" defTabSz="3869254">
              <a:lnSpc>
                <a:spcPct val="125000"/>
              </a:lnSpc>
              <a:defRPr/>
            </a:pPr>
            <a:r>
              <a:rPr lang="en-US" sz="2657" dirty="0"/>
              <a:t>This project utilized data provided by NASA's Jet Propulsion Laboratory, which contains over 20 numerical variables that describe more than 130,000 asteroids. However, some features had to be dropped due to a high number of empty values and/or being populated exclusively by one or two values.</a:t>
            </a:r>
          </a:p>
          <a:p>
            <a:pPr marL="352641" algn="just" defTabSz="3869254">
              <a:lnSpc>
                <a:spcPct val="125000"/>
              </a:lnSpc>
              <a:defRPr/>
            </a:pPr>
            <a:endParaRPr lang="en-US" sz="1600"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Methods</a:t>
            </a:r>
          </a:p>
          <a:p>
            <a:pPr marL="866991" indent="-514350" algn="just" defTabSz="3869254">
              <a:lnSpc>
                <a:spcPct val="125000"/>
              </a:lnSpc>
              <a:buFont typeface="+mj-lt"/>
              <a:buAutoNum type="arabicPeriod"/>
              <a:defRPr/>
            </a:pPr>
            <a:r>
              <a:rPr lang="en-US" sz="2657" b="1" dirty="0" err="1"/>
              <a:t>XGBoost</a:t>
            </a:r>
            <a:r>
              <a:rPr lang="en-US" sz="2657" b="1" dirty="0"/>
              <a:t> </a:t>
            </a:r>
            <a:r>
              <a:rPr lang="en-US" sz="2657" dirty="0"/>
              <a:t>– Uses gradient boosting and decision tree-based techniques to achieve high predictive accuracy and speed on structured datasets.</a:t>
            </a:r>
          </a:p>
          <a:p>
            <a:pPr marL="866991" indent="-514350" algn="just" defTabSz="3869254">
              <a:lnSpc>
                <a:spcPct val="125000"/>
              </a:lnSpc>
              <a:buFont typeface="+mj-lt"/>
              <a:buAutoNum type="arabicPeriod"/>
              <a:defRPr/>
            </a:pPr>
            <a:r>
              <a:rPr lang="en-US" sz="2657" b="1" dirty="0" err="1"/>
              <a:t>MLPRegressor</a:t>
            </a:r>
            <a:r>
              <a:rPr lang="en-US" sz="2657" b="1" dirty="0"/>
              <a:t> </a:t>
            </a:r>
            <a:r>
              <a:rPr lang="en-US" sz="2657" dirty="0"/>
              <a:t>– Uses multi-layer perceptron architecture for predicting continuous numeric values.</a:t>
            </a:r>
          </a:p>
          <a:p>
            <a:pPr marL="866991" indent="-514350" algn="just" defTabSz="3869254">
              <a:lnSpc>
                <a:spcPct val="125000"/>
              </a:lnSpc>
              <a:buFont typeface="+mj-lt"/>
              <a:buAutoNum type="arabicPeriod"/>
              <a:defRPr/>
            </a:pPr>
            <a:r>
              <a:rPr lang="en-US" sz="2657" b="1" dirty="0"/>
              <a:t>Gradient Boosting </a:t>
            </a:r>
            <a:r>
              <a:rPr lang="en-US" sz="2657" dirty="0"/>
              <a:t>– Uses an ensemble of weak prediction models, such as decision trees, to iteratively correct the errors of previous models and achieve high accuracy on supervised learning tasks.</a:t>
            </a:r>
          </a:p>
          <a:p>
            <a:pPr marL="866991" indent="-514350" algn="just" defTabSz="3869254">
              <a:lnSpc>
                <a:spcPct val="125000"/>
              </a:lnSpc>
              <a:buFont typeface="+mj-lt"/>
              <a:buAutoNum type="arabicPeriod"/>
              <a:defRPr/>
            </a:pPr>
            <a:r>
              <a:rPr lang="en-US" sz="2657" b="1" dirty="0"/>
              <a:t>Random Forest Regressor </a:t>
            </a:r>
            <a:r>
              <a:rPr lang="en-US" sz="2657" dirty="0"/>
              <a:t>– An ensemble machine learning algorithm that uses multiple decision trees and bootstrap aggregation to predict continuous numeric values.</a:t>
            </a:r>
          </a:p>
          <a:p>
            <a:pPr marL="352641" defTabSz="3869254">
              <a:lnSpc>
                <a:spcPct val="125000"/>
              </a:lnSpc>
              <a:defRPr/>
            </a:pPr>
            <a:endParaRPr lang="en-US" sz="2443" dirty="0"/>
          </a:p>
          <a:p>
            <a:pPr marL="352641" defTabSz="3869254">
              <a:lnSpc>
                <a:spcPct val="125000"/>
              </a:lnSpc>
              <a:defRPr/>
            </a:pPr>
            <a:endParaRPr lang="en-US" sz="2468" dirty="0">
              <a:latin typeface="+mn-lt"/>
            </a:endParaRPr>
          </a:p>
        </p:txBody>
      </p:sp>
      <p:sp>
        <p:nvSpPr>
          <p:cNvPr id="11" name="Text Box 96">
            <a:extLst>
              <a:ext uri="{FF2B5EF4-FFF2-40B4-BE49-F238E27FC236}">
                <a16:creationId xmlns:a16="http://schemas.microsoft.com/office/drawing/2014/main" id="{1B6E4E48-1B0D-EE43-AF82-C53A59F83C44}"/>
              </a:ext>
            </a:extLst>
          </p:cNvPr>
          <p:cNvSpPr txBox="1">
            <a:spLocks noChangeArrowheads="1"/>
          </p:cNvSpPr>
          <p:nvPr/>
        </p:nvSpPr>
        <p:spPr bwMode="auto">
          <a:xfrm>
            <a:off x="2194562" y="27125364"/>
            <a:ext cx="65" cy="504433"/>
          </a:xfrm>
          <a:prstGeom prst="rect">
            <a:avLst/>
          </a:prstGeom>
          <a:noFill/>
          <a:ln w="9525">
            <a:noFill/>
            <a:miter lim="800000"/>
            <a:headEnd/>
            <a:tailEnd/>
          </a:ln>
        </p:spPr>
        <p:txBody>
          <a:bodyPr wrap="none" lIns="0" tIns="0" rIns="0" bIns="0">
            <a:spAutoFit/>
          </a:bodyPr>
          <a:lstStyle/>
          <a:p>
            <a:pPr defTabSz="3869254"/>
            <a:endParaRPr lang="en-US" sz="3278" dirty="0"/>
          </a:p>
        </p:txBody>
      </p:sp>
      <p:sp>
        <p:nvSpPr>
          <p:cNvPr id="20" name="Rounded Rectangle 47">
            <a:extLst>
              <a:ext uri="{FF2B5EF4-FFF2-40B4-BE49-F238E27FC236}">
                <a16:creationId xmlns:a16="http://schemas.microsoft.com/office/drawing/2014/main" id="{72CCDCF0-687E-544F-B6C1-508FEF5CC8A0}"/>
              </a:ext>
            </a:extLst>
          </p:cNvPr>
          <p:cNvSpPr>
            <a:spLocks noChangeArrowheads="1"/>
          </p:cNvSpPr>
          <p:nvPr/>
        </p:nvSpPr>
        <p:spPr bwMode="auto">
          <a:xfrm>
            <a:off x="12003953" y="22964029"/>
            <a:ext cx="9897562" cy="558097"/>
          </a:xfrm>
          <a:prstGeom prst="roundRect">
            <a:avLst>
              <a:gd name="adj" fmla="val 16667"/>
            </a:avLst>
          </a:prstGeom>
          <a:noFill/>
          <a:ln w="9525">
            <a:noFill/>
            <a:round/>
            <a:headEnd/>
            <a:tailEnd/>
          </a:ln>
        </p:spPr>
        <p:txBody>
          <a:bodyPr lIns="0" tIns="0" rIns="0" bIns="0">
            <a:spAutoFit/>
          </a:bodyPr>
          <a:lstStyle/>
          <a:p>
            <a:pPr defTabSz="3869254"/>
            <a:endParaRPr lang="en-US" sz="3278" dirty="0"/>
          </a:p>
        </p:txBody>
      </p:sp>
      <p:sp>
        <p:nvSpPr>
          <p:cNvPr id="24" name="Text Box 84">
            <a:extLst>
              <a:ext uri="{FF2B5EF4-FFF2-40B4-BE49-F238E27FC236}">
                <a16:creationId xmlns:a16="http://schemas.microsoft.com/office/drawing/2014/main" id="{06780DE1-5786-8C47-B4A1-263450048375}"/>
              </a:ext>
            </a:extLst>
          </p:cNvPr>
          <p:cNvSpPr txBox="1">
            <a:spLocks noChangeArrowheads="1"/>
          </p:cNvSpPr>
          <p:nvPr/>
        </p:nvSpPr>
        <p:spPr bwMode="auto">
          <a:xfrm>
            <a:off x="11665532" y="6059740"/>
            <a:ext cx="9515127" cy="25457415"/>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Data Exploration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stock types range from ETFs (similar to mutual funds) to Mothers (the section for only shares of startup companies to list and trade).</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Leading industries can spearhead national productivity growth overall, therefore three pillar industries will be assessed in this project: Information &amp; Communication, Services, and Retail trade.</a:t>
            </a: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r>
              <a:rPr lang="en-US" sz="4800" b="1" dirty="0">
                <a:solidFill>
                  <a:srgbClr val="002664"/>
                </a:solidFill>
                <a:latin typeface="+mj-lt"/>
                <a:cs typeface="Times New Roman" pitchFamily="18" charset="0"/>
              </a:rPr>
              <a:t>Feature Selection</a:t>
            </a:r>
          </a:p>
          <a:p>
            <a:pPr marL="352641" defTabSz="3869254">
              <a:lnSpc>
                <a:spcPct val="125000"/>
              </a:lnSpc>
              <a:defRPr/>
            </a:pPr>
            <a:endParaRPr lang="en-US" sz="2468" dirty="0">
              <a:latin typeface="+mn-lt"/>
            </a:endParaRPr>
          </a:p>
        </p:txBody>
      </p:sp>
      <p:sp>
        <p:nvSpPr>
          <p:cNvPr id="8" name="Subtitle 2">
            <a:extLst>
              <a:ext uri="{FF2B5EF4-FFF2-40B4-BE49-F238E27FC236}">
                <a16:creationId xmlns:a16="http://schemas.microsoft.com/office/drawing/2014/main" id="{8F90DFFF-6AF2-5648-A309-F0C286323347}"/>
              </a:ext>
            </a:extLst>
          </p:cNvPr>
          <p:cNvSpPr txBox="1">
            <a:spLocks/>
          </p:cNvSpPr>
          <p:nvPr/>
        </p:nvSpPr>
        <p:spPr>
          <a:xfrm>
            <a:off x="11782301" y="4327745"/>
            <a:ext cx="28762535" cy="593727"/>
          </a:xfrm>
          <a:prstGeom prst="rect">
            <a:avLst/>
          </a:prstGeom>
        </p:spPr>
        <p:txBody>
          <a:bodyPr lIns="141063" tIns="70532" rIns="141063" bIns="70532"/>
          <a:lstStyle>
            <a:lvl1pPr marL="0" indent="0" algn="l" defTabSz="2507975" rtl="0" eaLnBrk="0" fontAlgn="base" hangingPunct="0">
              <a:spcBef>
                <a:spcPct val="20000"/>
              </a:spcBef>
              <a:spcAft>
                <a:spcPct val="0"/>
              </a:spcAft>
              <a:buNone/>
              <a:defRPr sz="1900" b="1">
                <a:solidFill>
                  <a:schemeClr val="bg1"/>
                </a:solidFill>
                <a:latin typeface="+mn-lt"/>
                <a:ea typeface="ＭＳ Ｐゴシック" charset="0"/>
                <a:cs typeface="+mn-cs"/>
              </a:defRPr>
            </a:lvl1pPr>
            <a:lvl2pPr marL="457150" indent="0" algn="ctr" defTabSz="2507975" rtl="0" eaLnBrk="0" fontAlgn="base" hangingPunct="0">
              <a:spcBef>
                <a:spcPct val="20000"/>
              </a:spcBef>
              <a:spcAft>
                <a:spcPct val="0"/>
              </a:spcAft>
              <a:buNone/>
              <a:defRPr sz="7700">
                <a:solidFill>
                  <a:schemeClr val="tx1"/>
                </a:solidFill>
                <a:latin typeface="+mn-lt"/>
                <a:ea typeface="ＭＳ Ｐゴシック" charset="0"/>
              </a:defRPr>
            </a:lvl2pPr>
            <a:lvl3pPr marL="914300" indent="0" algn="ctr" defTabSz="2507975" rtl="0" eaLnBrk="0" fontAlgn="base" hangingPunct="0">
              <a:spcBef>
                <a:spcPct val="20000"/>
              </a:spcBef>
              <a:spcAft>
                <a:spcPct val="0"/>
              </a:spcAft>
              <a:buNone/>
              <a:defRPr sz="6600">
                <a:solidFill>
                  <a:schemeClr val="tx1"/>
                </a:solidFill>
                <a:latin typeface="+mn-lt"/>
                <a:ea typeface="ＭＳ Ｐゴシック" charset="0"/>
              </a:defRPr>
            </a:lvl3pPr>
            <a:lvl4pPr marL="1371450" indent="0" algn="ctr" defTabSz="2507975" rtl="0" eaLnBrk="0" fontAlgn="base" hangingPunct="0">
              <a:spcBef>
                <a:spcPct val="20000"/>
              </a:spcBef>
              <a:spcAft>
                <a:spcPct val="0"/>
              </a:spcAft>
              <a:buNone/>
              <a:defRPr sz="5500">
                <a:solidFill>
                  <a:schemeClr val="tx1"/>
                </a:solidFill>
                <a:latin typeface="+mn-lt"/>
                <a:ea typeface="ＭＳ Ｐゴシック" charset="0"/>
              </a:defRPr>
            </a:lvl4pPr>
            <a:lvl5pPr marL="1828599" indent="0" algn="ctr" defTabSz="2507975" rtl="0" eaLnBrk="0" fontAlgn="base" hangingPunct="0">
              <a:spcBef>
                <a:spcPct val="20000"/>
              </a:spcBef>
              <a:spcAft>
                <a:spcPct val="0"/>
              </a:spcAft>
              <a:buNone/>
              <a:defRPr sz="5500">
                <a:solidFill>
                  <a:schemeClr val="tx1"/>
                </a:solidFill>
                <a:latin typeface="+mn-lt"/>
                <a:ea typeface="ＭＳ Ｐゴシック" charset="0"/>
              </a:defRPr>
            </a:lvl5pPr>
            <a:lvl6pPr marL="2285749" indent="0" algn="ctr" defTabSz="2507975" rtl="0" fontAlgn="base">
              <a:spcBef>
                <a:spcPct val="20000"/>
              </a:spcBef>
              <a:spcAft>
                <a:spcPct val="0"/>
              </a:spcAft>
              <a:buNone/>
              <a:defRPr sz="5500">
                <a:solidFill>
                  <a:schemeClr val="tx1"/>
                </a:solidFill>
                <a:latin typeface="+mn-lt"/>
              </a:defRPr>
            </a:lvl6pPr>
            <a:lvl7pPr marL="2742899" indent="0" algn="ctr" defTabSz="2507975" rtl="0" fontAlgn="base">
              <a:spcBef>
                <a:spcPct val="20000"/>
              </a:spcBef>
              <a:spcAft>
                <a:spcPct val="0"/>
              </a:spcAft>
              <a:buNone/>
              <a:defRPr sz="5500">
                <a:solidFill>
                  <a:schemeClr val="tx1"/>
                </a:solidFill>
                <a:latin typeface="+mn-lt"/>
              </a:defRPr>
            </a:lvl7pPr>
            <a:lvl8pPr marL="3200049" indent="0" algn="ctr" defTabSz="2507975" rtl="0" fontAlgn="base">
              <a:spcBef>
                <a:spcPct val="20000"/>
              </a:spcBef>
              <a:spcAft>
                <a:spcPct val="0"/>
              </a:spcAft>
              <a:buNone/>
              <a:defRPr sz="5500">
                <a:solidFill>
                  <a:schemeClr val="tx1"/>
                </a:solidFill>
                <a:latin typeface="+mn-lt"/>
              </a:defRPr>
            </a:lvl8pPr>
            <a:lvl9pPr marL="3657198" indent="0" algn="ctr" defTabSz="2507975" rtl="0" fontAlgn="base">
              <a:spcBef>
                <a:spcPct val="20000"/>
              </a:spcBef>
              <a:spcAft>
                <a:spcPct val="0"/>
              </a:spcAft>
              <a:buNone/>
              <a:defRPr sz="5500">
                <a:solidFill>
                  <a:schemeClr val="tx1"/>
                </a:solidFill>
                <a:latin typeface="+mn-lt"/>
              </a:defRPr>
            </a:lvl9pPr>
          </a:lstStyle>
          <a:p>
            <a:r>
              <a:rPr lang="en-US" sz="2828" kern="0" dirty="0"/>
              <a:t>Author  One, MD, PhD; Author Two, MD; Author Three, MD</a:t>
            </a:r>
          </a:p>
        </p:txBody>
      </p:sp>
      <p:sp>
        <p:nvSpPr>
          <p:cNvPr id="27" name="Title 1">
            <a:extLst>
              <a:ext uri="{FF2B5EF4-FFF2-40B4-BE49-F238E27FC236}">
                <a16:creationId xmlns:a16="http://schemas.microsoft.com/office/drawing/2014/main" id="{378938F9-B65F-6C4C-AACD-ABED0D16CF1C}"/>
              </a:ext>
            </a:extLst>
          </p:cNvPr>
          <p:cNvSpPr txBox="1">
            <a:spLocks/>
          </p:cNvSpPr>
          <p:nvPr/>
        </p:nvSpPr>
        <p:spPr>
          <a:xfrm>
            <a:off x="11665532" y="1468212"/>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11500" kern="0" dirty="0">
                <a:latin typeface="+mj-lt"/>
              </a:rPr>
              <a:t>JPX Tokyo Stock Exchange Prediction</a:t>
            </a:r>
          </a:p>
        </p:txBody>
      </p:sp>
      <p:pic>
        <p:nvPicPr>
          <p:cNvPr id="1032" name="Picture 8">
            <a:extLst>
              <a:ext uri="{FF2B5EF4-FFF2-40B4-BE49-F238E27FC236}">
                <a16:creationId xmlns:a16="http://schemas.microsoft.com/office/drawing/2014/main" id="{265DDF92-B248-D899-8500-E645D1FD460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ChalkSketch/>
                    </a14:imgEffect>
                  </a14:imgLayer>
                </a14:imgProps>
              </a:ext>
              <a:ext uri="{28A0092B-C50C-407E-A947-70E740481C1C}">
                <a14:useLocalDpi xmlns:a14="http://schemas.microsoft.com/office/drawing/2010/main" val="0"/>
              </a:ext>
            </a:extLst>
          </a:blip>
          <a:srcRect/>
          <a:stretch>
            <a:fillRect/>
          </a:stretch>
        </p:blipFill>
        <p:spPr bwMode="auto">
          <a:xfrm>
            <a:off x="2194562" y="2202169"/>
            <a:ext cx="8215377" cy="174255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7630CFA1-7B70-FDA1-B359-46972F11B78B}"/>
              </a:ext>
            </a:extLst>
          </p:cNvPr>
          <p:cNvCxnSpPr>
            <a:cxnSpLocks/>
          </p:cNvCxnSpPr>
          <p:nvPr/>
        </p:nvCxnSpPr>
        <p:spPr bwMode="auto">
          <a:xfrm>
            <a:off x="1795182" y="688901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729CDDE-D151-DA43-729D-511916EF1A2C}"/>
              </a:ext>
            </a:extLst>
          </p:cNvPr>
          <p:cNvCxnSpPr>
            <a:cxnSpLocks/>
          </p:cNvCxnSpPr>
          <p:nvPr/>
        </p:nvCxnSpPr>
        <p:spPr bwMode="auto">
          <a:xfrm>
            <a:off x="12019319" y="6889019"/>
            <a:ext cx="9161340"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7" name="Rectangle 46">
            <a:extLst>
              <a:ext uri="{FF2B5EF4-FFF2-40B4-BE49-F238E27FC236}">
                <a16:creationId xmlns:a16="http://schemas.microsoft.com/office/drawing/2014/main" id="{B3EC09B7-EBBF-E715-7D93-24EAB7D4A156}"/>
              </a:ext>
            </a:extLst>
          </p:cNvPr>
          <p:cNvSpPr/>
          <p:nvPr/>
        </p:nvSpPr>
        <p:spPr bwMode="auto">
          <a:xfrm>
            <a:off x="1479394" y="14373096"/>
            <a:ext cx="9660746" cy="4023360"/>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cxnSp>
        <p:nvCxnSpPr>
          <p:cNvPr id="31" name="Straight Connector 30">
            <a:extLst>
              <a:ext uri="{FF2B5EF4-FFF2-40B4-BE49-F238E27FC236}">
                <a16:creationId xmlns:a16="http://schemas.microsoft.com/office/drawing/2014/main" id="{C9AD93FA-9D70-3C7C-6077-4B361BADBEA1}"/>
              </a:ext>
            </a:extLst>
          </p:cNvPr>
          <p:cNvCxnSpPr>
            <a:cxnSpLocks/>
          </p:cNvCxnSpPr>
          <p:nvPr/>
        </p:nvCxnSpPr>
        <p:spPr bwMode="auto">
          <a:xfrm>
            <a:off x="1795181" y="1538584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3929C7C4-5433-0AC7-80A0-1FB7AD582A20}"/>
              </a:ext>
            </a:extLst>
          </p:cNvPr>
          <p:cNvCxnSpPr>
            <a:cxnSpLocks/>
          </p:cNvCxnSpPr>
          <p:nvPr/>
        </p:nvCxnSpPr>
        <p:spPr bwMode="auto">
          <a:xfrm>
            <a:off x="1746862" y="1964837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0FDC04CB-49EF-B56E-8554-4281D9A83DFB}"/>
              </a:ext>
            </a:extLst>
          </p:cNvPr>
          <p:cNvCxnSpPr>
            <a:cxnSpLocks/>
          </p:cNvCxnSpPr>
          <p:nvPr/>
        </p:nvCxnSpPr>
        <p:spPr bwMode="auto">
          <a:xfrm>
            <a:off x="1696798" y="2390006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3" name="Rectangle 104">
            <a:extLst>
              <a:ext uri="{FF2B5EF4-FFF2-40B4-BE49-F238E27FC236}">
                <a16:creationId xmlns:a16="http://schemas.microsoft.com/office/drawing/2014/main" id="{9643811A-145C-DBE0-FD79-ED8268E66101}"/>
              </a:ext>
            </a:extLst>
          </p:cNvPr>
          <p:cNvSpPr>
            <a:spLocks noChangeArrowheads="1"/>
          </p:cNvSpPr>
          <p:nvPr/>
        </p:nvSpPr>
        <p:spPr bwMode="auto">
          <a:xfrm>
            <a:off x="13126553" y="19432922"/>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1 </a:t>
            </a:r>
            <a:r>
              <a:rPr lang="en-US" sz="1800" dirty="0">
                <a:solidFill>
                  <a:srgbClr val="002664"/>
                </a:solidFill>
                <a:cs typeface="Arial" panose="020B0604020202020204" pitchFamily="34" charset="0"/>
              </a:rPr>
              <a:t>– Heat Map depicting the correlation between asteroid features.</a:t>
            </a:r>
          </a:p>
        </p:txBody>
      </p:sp>
      <p:sp>
        <p:nvSpPr>
          <p:cNvPr id="44" name="Text Box 84">
            <a:extLst>
              <a:ext uri="{FF2B5EF4-FFF2-40B4-BE49-F238E27FC236}">
                <a16:creationId xmlns:a16="http://schemas.microsoft.com/office/drawing/2014/main" id="{1D0A2C88-FDF6-D2AA-7EF3-12DFCDC0BCD3}"/>
              </a:ext>
            </a:extLst>
          </p:cNvPr>
          <p:cNvSpPr txBox="1">
            <a:spLocks noChangeArrowheads="1"/>
          </p:cNvSpPr>
          <p:nvPr/>
        </p:nvSpPr>
        <p:spPr bwMode="auto">
          <a:xfrm>
            <a:off x="21853163" y="6059739"/>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Results</a:t>
            </a:r>
          </a:p>
          <a:p>
            <a:pPr marL="352641" algn="just" defTabSz="3869254">
              <a:lnSpc>
                <a:spcPct val="125000"/>
              </a:lnSpc>
              <a:defRPr/>
            </a:pPr>
            <a:r>
              <a:rPr lang="en-US" sz="2800" b="1" dirty="0">
                <a:solidFill>
                  <a:srgbClr val="002664"/>
                </a:solidFill>
                <a:cs typeface="Arial" panose="020B0604020202020204" pitchFamily="34" charset="0"/>
              </a:rPr>
              <a:t>Whole Economy</a:t>
            </a:r>
          </a:p>
          <a:p>
            <a:pPr marL="352641" algn="just" defTabSz="3869254">
              <a:lnSpc>
                <a:spcPct val="125000"/>
              </a:lnSpc>
              <a:defRPr/>
            </a:pPr>
            <a:r>
              <a:rPr lang="en-US" sz="2657" dirty="0">
                <a:cs typeface="Arial" panose="020B0604020202020204" pitchFamily="34" charset="0"/>
              </a:rPr>
              <a:t>RMSE (Root Mean Squared Error) is the metric used to compare the four models, as it measures the difference between the predicted and actual values. It provides an intuitive understanding of the error magnitude, is sensitive to outliers, and can be easily interpreted in the context of the problem domain.</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r>
              <a:rPr lang="en-US" sz="2657" dirty="0">
                <a:cs typeface="Arial" panose="020B0604020202020204" pitchFamily="34" charset="0"/>
              </a:rPr>
              <a:t>All four models were trained on the four selected features and compared against a baseline Linear Regression model trained on the same variables. All models achieved better RMSE scores than the baseline LR model, with Random Forest Regression having the best performance, achieving an RMSE of 0.17.</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r>
              <a:rPr lang="en-US" sz="2800" b="1" dirty="0">
                <a:solidFill>
                  <a:srgbClr val="002664"/>
                </a:solidFill>
                <a:cs typeface="Arial" panose="020B0604020202020204" pitchFamily="34" charset="0"/>
              </a:rPr>
              <a:t>Top 3 Industries</a:t>
            </a:r>
          </a:p>
          <a:p>
            <a:pPr marL="352641" algn="just" defTabSz="3869254">
              <a:lnSpc>
                <a:spcPct val="125000"/>
              </a:lnSpc>
              <a:defRPr/>
            </a:pPr>
            <a:r>
              <a:rPr lang="en-US" sz="2660" dirty="0">
                <a:cs typeface="Arial" panose="020B0604020202020204" pitchFamily="34" charset="0"/>
              </a:rPr>
              <a:t>The accuracy for predicting (binary; 1 – up, 0 – down) whether the top 3 industries within Japan will go up or down is seen below. This was calculated by selecting the 3 most represented industries and taking their respective stocks.</a:t>
            </a:r>
          </a:p>
          <a:p>
            <a:pPr marL="352641" algn="just" defTabSz="3869254">
              <a:lnSpc>
                <a:spcPct val="125000"/>
              </a:lnSpc>
              <a:defRPr/>
            </a:pPr>
            <a:endParaRPr lang="en-US" sz="2660" dirty="0">
              <a:cs typeface="Arial" panose="020B0604020202020204" pitchFamily="34" charset="0"/>
            </a:endParaRPr>
          </a:p>
          <a:p>
            <a:pPr marL="352641" algn="just" defTabSz="3869254">
              <a:lnSpc>
                <a:spcPct val="125000"/>
              </a:lnSpc>
              <a:defRPr/>
            </a:pPr>
            <a:endParaRPr lang="en-US" sz="2660" dirty="0"/>
          </a:p>
          <a:p>
            <a:pPr marL="352641" defTabSz="3869254">
              <a:lnSpc>
                <a:spcPct val="125000"/>
              </a:lnSpc>
              <a:defRPr/>
            </a:pPr>
            <a:endParaRPr lang="en-US" sz="2468" dirty="0">
              <a:latin typeface="+mn-lt"/>
            </a:endParaRPr>
          </a:p>
        </p:txBody>
      </p:sp>
      <p:cxnSp>
        <p:nvCxnSpPr>
          <p:cNvPr id="45" name="Straight Connector 44">
            <a:extLst>
              <a:ext uri="{FF2B5EF4-FFF2-40B4-BE49-F238E27FC236}">
                <a16:creationId xmlns:a16="http://schemas.microsoft.com/office/drawing/2014/main" id="{39E8CFA9-24A5-CAAA-DDAF-DE194754188C}"/>
              </a:ext>
            </a:extLst>
          </p:cNvPr>
          <p:cNvCxnSpPr>
            <a:cxnSpLocks/>
          </p:cNvCxnSpPr>
          <p:nvPr/>
        </p:nvCxnSpPr>
        <p:spPr bwMode="auto">
          <a:xfrm>
            <a:off x="222051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graphicFrame>
        <p:nvGraphicFramePr>
          <p:cNvPr id="7" name="Table 9">
            <a:extLst>
              <a:ext uri="{FF2B5EF4-FFF2-40B4-BE49-F238E27FC236}">
                <a16:creationId xmlns:a16="http://schemas.microsoft.com/office/drawing/2014/main" id="{7485BDA2-A434-AF72-0883-FFF92A401118}"/>
              </a:ext>
            </a:extLst>
          </p:cNvPr>
          <p:cNvGraphicFramePr>
            <a:graphicFrameLocks noGrp="1"/>
          </p:cNvGraphicFramePr>
          <p:nvPr>
            <p:extLst>
              <p:ext uri="{D42A27DB-BD31-4B8C-83A1-F6EECF244321}">
                <p14:modId xmlns:p14="http://schemas.microsoft.com/office/powerpoint/2010/main" val="2555570905"/>
              </p:ext>
            </p:extLst>
          </p:nvPr>
        </p:nvGraphicFramePr>
        <p:xfrm>
          <a:off x="22608683" y="10849684"/>
          <a:ext cx="8449056" cy="2743200"/>
        </p:xfrm>
        <a:graphic>
          <a:graphicData uri="http://schemas.openxmlformats.org/drawingml/2006/table">
            <a:tbl>
              <a:tblPr firstRow="1" bandRow="1">
                <a:tableStyleId>{93296810-A885-4BE3-A3E7-6D5BEEA58F35}</a:tableStyleId>
              </a:tblPr>
              <a:tblGrid>
                <a:gridCol w="4224528">
                  <a:extLst>
                    <a:ext uri="{9D8B030D-6E8A-4147-A177-3AD203B41FA5}">
                      <a16:colId xmlns:a16="http://schemas.microsoft.com/office/drawing/2014/main" val="1463604606"/>
                    </a:ext>
                  </a:extLst>
                </a:gridCol>
                <a:gridCol w="4224528">
                  <a:extLst>
                    <a:ext uri="{9D8B030D-6E8A-4147-A177-3AD203B41FA5}">
                      <a16:colId xmlns:a16="http://schemas.microsoft.com/office/drawing/2014/main" val="70054940"/>
                    </a:ext>
                  </a:extLst>
                </a:gridCol>
              </a:tblGrid>
              <a:tr h="425679">
                <a:tc>
                  <a:txBody>
                    <a:bodyPr/>
                    <a:lstStyle/>
                    <a:p>
                      <a:pPr algn="ctr"/>
                      <a:r>
                        <a:rPr lang="en-US" sz="2400" dirty="0"/>
                        <a:t>Machine Learning Model</a:t>
                      </a:r>
                    </a:p>
                  </a:txBody>
                  <a:tcPr/>
                </a:tc>
                <a:tc>
                  <a:txBody>
                    <a:bodyPr/>
                    <a:lstStyle/>
                    <a:p>
                      <a:pPr algn="ctr"/>
                      <a:r>
                        <a:rPr lang="en-US" sz="2400" dirty="0"/>
                        <a:t>Accuracy</a:t>
                      </a:r>
                    </a:p>
                  </a:txBody>
                  <a:tcPr/>
                </a:tc>
                <a:extLst>
                  <a:ext uri="{0D108BD9-81ED-4DB2-BD59-A6C34878D82A}">
                    <a16:rowId xmlns:a16="http://schemas.microsoft.com/office/drawing/2014/main" val="1815767725"/>
                  </a:ext>
                </a:extLst>
              </a:tr>
              <a:tr h="425679">
                <a:tc>
                  <a:txBody>
                    <a:bodyPr/>
                    <a:lstStyle/>
                    <a:p>
                      <a:pPr algn="ctr"/>
                      <a:r>
                        <a:rPr lang="en-US" sz="2400" dirty="0"/>
                        <a:t>XG Boost</a:t>
                      </a:r>
                    </a:p>
                  </a:txBody>
                  <a:tcPr/>
                </a:tc>
                <a:tc>
                  <a:txBody>
                    <a:bodyPr/>
                    <a:lstStyle/>
                    <a:p>
                      <a:pPr algn="ctr"/>
                      <a:r>
                        <a:rPr lang="en-US" sz="2400" dirty="0"/>
                        <a:t>0.39</a:t>
                      </a:r>
                    </a:p>
                  </a:txBody>
                  <a:tcPr/>
                </a:tc>
                <a:extLst>
                  <a:ext uri="{0D108BD9-81ED-4DB2-BD59-A6C34878D82A}">
                    <a16:rowId xmlns:a16="http://schemas.microsoft.com/office/drawing/2014/main" val="1691404340"/>
                  </a:ext>
                </a:extLst>
              </a:tr>
              <a:tr h="425679">
                <a:tc>
                  <a:txBody>
                    <a:bodyPr/>
                    <a:lstStyle/>
                    <a:p>
                      <a:pPr algn="ctr"/>
                      <a:r>
                        <a:rPr lang="en-US" sz="2400" dirty="0"/>
                        <a:t>Gradient Boosting</a:t>
                      </a:r>
                    </a:p>
                  </a:txBody>
                  <a:tcPr/>
                </a:tc>
                <a:tc>
                  <a:txBody>
                    <a:bodyPr/>
                    <a:lstStyle/>
                    <a:p>
                      <a:pPr algn="ctr"/>
                      <a:r>
                        <a:rPr lang="en-US" sz="2400" dirty="0"/>
                        <a:t>0.40</a:t>
                      </a:r>
                    </a:p>
                  </a:txBody>
                  <a:tcPr/>
                </a:tc>
                <a:extLst>
                  <a:ext uri="{0D108BD9-81ED-4DB2-BD59-A6C34878D82A}">
                    <a16:rowId xmlns:a16="http://schemas.microsoft.com/office/drawing/2014/main" val="2217194826"/>
                  </a:ext>
                </a:extLst>
              </a:tr>
              <a:tr h="425679">
                <a:tc>
                  <a:txBody>
                    <a:bodyPr/>
                    <a:lstStyle/>
                    <a:p>
                      <a:pPr algn="ctr"/>
                      <a:r>
                        <a:rPr lang="en-US" sz="2400" dirty="0"/>
                        <a:t>Random Forest Regressor</a:t>
                      </a:r>
                    </a:p>
                  </a:txBody>
                  <a:tcPr/>
                </a:tc>
                <a:tc>
                  <a:txBody>
                    <a:bodyPr/>
                    <a:lstStyle/>
                    <a:p>
                      <a:pPr algn="ctr"/>
                      <a:r>
                        <a:rPr lang="en-US" sz="2400" dirty="0"/>
                        <a:t>0.17</a:t>
                      </a:r>
                    </a:p>
                  </a:txBody>
                  <a:tcPr/>
                </a:tc>
                <a:extLst>
                  <a:ext uri="{0D108BD9-81ED-4DB2-BD59-A6C34878D82A}">
                    <a16:rowId xmlns:a16="http://schemas.microsoft.com/office/drawing/2014/main" val="3642004223"/>
                  </a:ext>
                </a:extLst>
              </a:tr>
              <a:tr h="425679">
                <a:tc>
                  <a:txBody>
                    <a:bodyPr/>
                    <a:lstStyle/>
                    <a:p>
                      <a:pPr algn="ctr"/>
                      <a:r>
                        <a:rPr lang="en-US" sz="2400" dirty="0"/>
                        <a:t>MLP Regressor</a:t>
                      </a:r>
                    </a:p>
                  </a:txBody>
                  <a:tcPr/>
                </a:tc>
                <a:tc>
                  <a:txBody>
                    <a:bodyPr/>
                    <a:lstStyle/>
                    <a:p>
                      <a:pPr algn="ctr"/>
                      <a:r>
                        <a:rPr lang="en-US" sz="2400" dirty="0"/>
                        <a:t>0.41</a:t>
                      </a:r>
                    </a:p>
                  </a:txBody>
                  <a:tcPr/>
                </a:tc>
                <a:extLst>
                  <a:ext uri="{0D108BD9-81ED-4DB2-BD59-A6C34878D82A}">
                    <a16:rowId xmlns:a16="http://schemas.microsoft.com/office/drawing/2014/main" val="128099425"/>
                  </a:ext>
                </a:extLst>
              </a:tr>
              <a:tr h="425679">
                <a:tc>
                  <a:txBody>
                    <a:bodyPr/>
                    <a:lstStyle/>
                    <a:p>
                      <a:pPr algn="ctr"/>
                      <a:r>
                        <a:rPr lang="en-US" sz="2400" dirty="0"/>
                        <a:t>Baseline Linear Regression</a:t>
                      </a:r>
                    </a:p>
                  </a:txBody>
                  <a:tcPr/>
                </a:tc>
                <a:tc>
                  <a:txBody>
                    <a:bodyPr/>
                    <a:lstStyle/>
                    <a:p>
                      <a:pPr algn="ctr"/>
                      <a:r>
                        <a:rPr lang="en-US" sz="2400" dirty="0"/>
                        <a:t>0.75</a:t>
                      </a:r>
                    </a:p>
                  </a:txBody>
                  <a:tcPr/>
                </a:tc>
                <a:extLst>
                  <a:ext uri="{0D108BD9-81ED-4DB2-BD59-A6C34878D82A}">
                    <a16:rowId xmlns:a16="http://schemas.microsoft.com/office/drawing/2014/main" val="1446630550"/>
                  </a:ext>
                </a:extLst>
              </a:tr>
            </a:tbl>
          </a:graphicData>
        </a:graphic>
      </p:graphicFrame>
      <p:sp>
        <p:nvSpPr>
          <p:cNvPr id="36" name="Rectangle 104">
            <a:extLst>
              <a:ext uri="{FF2B5EF4-FFF2-40B4-BE49-F238E27FC236}">
                <a16:creationId xmlns:a16="http://schemas.microsoft.com/office/drawing/2014/main" id="{14A10EDC-C912-2AE2-B129-BF3B4D707F95}"/>
              </a:ext>
            </a:extLst>
          </p:cNvPr>
          <p:cNvSpPr>
            <a:spLocks noChangeArrowheads="1"/>
          </p:cNvSpPr>
          <p:nvPr/>
        </p:nvSpPr>
        <p:spPr bwMode="auto">
          <a:xfrm>
            <a:off x="23170635" y="2558494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3 </a:t>
            </a:r>
            <a:r>
              <a:rPr lang="en-US" sz="1800" dirty="0">
                <a:solidFill>
                  <a:srgbClr val="002664"/>
                </a:solidFill>
                <a:cs typeface="Arial" panose="020B0604020202020204" pitchFamily="34" charset="0"/>
              </a:rPr>
              <a:t>– ROC curve for predicting the Japanese Economy via all stocks.</a:t>
            </a:r>
          </a:p>
        </p:txBody>
      </p:sp>
      <p:sp>
        <p:nvSpPr>
          <p:cNvPr id="37" name="Rectangle 104">
            <a:extLst>
              <a:ext uri="{FF2B5EF4-FFF2-40B4-BE49-F238E27FC236}">
                <a16:creationId xmlns:a16="http://schemas.microsoft.com/office/drawing/2014/main" id="{B9A46878-46A7-35A2-ED77-049394F1E0DD}"/>
              </a:ext>
            </a:extLst>
          </p:cNvPr>
          <p:cNvSpPr>
            <a:spLocks noChangeArrowheads="1"/>
          </p:cNvSpPr>
          <p:nvPr/>
        </p:nvSpPr>
        <p:spPr bwMode="auto">
          <a:xfrm>
            <a:off x="23346603" y="13890904"/>
            <a:ext cx="6946871" cy="281103"/>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1 </a:t>
            </a:r>
            <a:r>
              <a:rPr lang="en-US" sz="1800" dirty="0">
                <a:solidFill>
                  <a:srgbClr val="002664"/>
                </a:solidFill>
                <a:cs typeface="Arial" panose="020B0604020202020204" pitchFamily="34" charset="0"/>
              </a:rPr>
              <a:t>– Machine Learning model vs. RMSE</a:t>
            </a:r>
          </a:p>
        </p:txBody>
      </p:sp>
      <p:sp>
        <p:nvSpPr>
          <p:cNvPr id="46" name="Text Box 84">
            <a:extLst>
              <a:ext uri="{FF2B5EF4-FFF2-40B4-BE49-F238E27FC236}">
                <a16:creationId xmlns:a16="http://schemas.microsoft.com/office/drawing/2014/main" id="{0D0C862A-9046-8975-4E82-0FEAE007BADB}"/>
              </a:ext>
            </a:extLst>
          </p:cNvPr>
          <p:cNvSpPr txBox="1">
            <a:spLocks noChangeArrowheads="1"/>
          </p:cNvSpPr>
          <p:nvPr/>
        </p:nvSpPr>
        <p:spPr bwMode="auto">
          <a:xfrm>
            <a:off x="32485763" y="6059738"/>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Conclusion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Overall, the second day's overall close prices at JPX Tokyo Stock Exchange and the three pillar industries are simply unpredictable as our accuracy rates stagnated at 50%-</a:t>
            </a:r>
            <a:r>
              <a:rPr lang="en-US" sz="2657" dirty="0" err="1">
                <a:cs typeface="Arial" panose="020B0604020202020204" pitchFamily="34" charset="0"/>
              </a:rPr>
              <a:t>ish</a:t>
            </a:r>
            <a:r>
              <a:rPr lang="en-US" sz="2657" dirty="0">
                <a:cs typeface="Arial" panose="020B0604020202020204" pitchFamily="34" charset="0"/>
              </a:rPr>
              <a:t>. However, we still have faith in Japan’s economy as its stock market continues to stay volatile and reacts quickly with policy change and world dynamics.</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coming decade will bring an ongoing wave of innovation in manufacturing all over the world.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retail sector can make a quantum leap in performance by deploying new technologies, responding to changing demographics, and increasing its efficiency.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There is no doubt that Japan has an alarming aging population problem that is dragging its economy back, therefore it is critical for the Japanese government to take practical measures on how to leverage its reputable pillar industries and to keep up in the global competition. </a:t>
            </a: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Limitation</a:t>
            </a:r>
          </a:p>
          <a:p>
            <a:pPr marL="352641" algn="just" defTabSz="3869254">
              <a:lnSpc>
                <a:spcPct val="125000"/>
              </a:lnSpc>
              <a:defRPr/>
            </a:pPr>
            <a:r>
              <a:rPr lang="en-US" sz="2657" dirty="0">
                <a:cs typeface="Times New Roman" pitchFamily="18" charset="0"/>
              </a:rPr>
              <a:t>Lots of missing values in the dataset were a limitation. Another limitation was the fact the year column was not present. We feel that a year column would be more valuable to our analysis.</a:t>
            </a:r>
          </a:p>
          <a:p>
            <a:pPr marL="352641" defTabSz="3869254">
              <a:lnSpc>
                <a:spcPct val="125000"/>
              </a:lnSpc>
              <a:defRPr/>
            </a:pPr>
            <a:r>
              <a:rPr lang="en-US" sz="4628" b="1" dirty="0">
                <a:solidFill>
                  <a:srgbClr val="002664"/>
                </a:solidFill>
                <a:cs typeface="Times New Roman" pitchFamily="18" charset="0"/>
              </a:rPr>
              <a:t>Future Works</a:t>
            </a: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References</a:t>
            </a:r>
            <a:endParaRPr lang="en-US" sz="2657" b="1" dirty="0">
              <a:solidFill>
                <a:srgbClr val="002664"/>
              </a:solidFill>
            </a:endParaRPr>
          </a:p>
          <a:p>
            <a:pPr marL="866991" indent="-514350" algn="just" defTabSz="3869254">
              <a:lnSpc>
                <a:spcPct val="125000"/>
              </a:lnSpc>
              <a:buFont typeface="+mj-lt"/>
              <a:buAutoNum type="arabicPeriod"/>
              <a:defRPr/>
            </a:pPr>
            <a:endParaRPr lang="en-US" sz="2400" dirty="0">
              <a:hlinkClick r:id="rId4"/>
            </a:endParaRPr>
          </a:p>
          <a:p>
            <a:pPr marL="866991" indent="-514350" algn="just" defTabSz="3869254">
              <a:lnSpc>
                <a:spcPct val="125000"/>
              </a:lnSpc>
              <a:buFont typeface="+mj-lt"/>
              <a:buAutoNum type="arabicPeriod"/>
              <a:defRPr/>
            </a:pPr>
            <a:r>
              <a:rPr lang="en-US" sz="2400" dirty="0">
                <a:hlinkClick r:id="rId4"/>
              </a:rPr>
              <a:t>https://www.kaggle.com/datasets/basu369victor/prediction-of-asteroid-diameter</a:t>
            </a:r>
          </a:p>
          <a:p>
            <a:pPr marL="866991" indent="-514350" algn="just" defTabSz="3869254">
              <a:lnSpc>
                <a:spcPct val="125000"/>
              </a:lnSpc>
              <a:buFont typeface="+mj-lt"/>
              <a:buAutoNum type="arabicPeriod"/>
              <a:defRPr/>
            </a:pPr>
            <a:r>
              <a:rPr lang="en-US" sz="2400" dirty="0">
                <a:hlinkClick r:id="rId5"/>
              </a:rPr>
              <a:t>https://ssd.jpl.nasa.gov/tools/sbdb_query.html</a:t>
            </a:r>
            <a:endParaRPr lang="en-US" sz="2400" dirty="0"/>
          </a:p>
          <a:p>
            <a:pPr marL="866991" indent="-514350" algn="just" defTabSz="3869254">
              <a:lnSpc>
                <a:spcPct val="125000"/>
              </a:lnSpc>
              <a:buFont typeface="+mj-lt"/>
              <a:buAutoNum type="arabicPeriod"/>
              <a:defRPr/>
            </a:pPr>
            <a:r>
              <a:rPr lang="en-US" sz="2400" dirty="0">
                <a:hlinkClick r:id="rId6"/>
              </a:rPr>
              <a:t>https://scikit-learn.org/stable/modules/generated/sklearn.ensemble.RandomForestRegressor.html</a:t>
            </a:r>
            <a:endParaRPr lang="en-US" sz="2400" dirty="0"/>
          </a:p>
          <a:p>
            <a:pPr marL="866991" indent="-514350" algn="just" defTabSz="3869254">
              <a:lnSpc>
                <a:spcPct val="125000"/>
              </a:lnSpc>
              <a:buFont typeface="+mj-lt"/>
              <a:buAutoNum type="arabicPeriod"/>
              <a:defRPr/>
            </a:pPr>
            <a:r>
              <a:rPr lang="en-US" sz="2400" dirty="0">
                <a:hlinkClick r:id="rId7"/>
              </a:rPr>
              <a:t>https://scikit-learn.org/stable/modules/generated/sklearn.ensemble.GradientBoostingClassifier.html</a:t>
            </a:r>
            <a:endParaRPr lang="en-US" sz="2400" dirty="0"/>
          </a:p>
          <a:p>
            <a:pPr marL="866991" indent="-514350" algn="just" defTabSz="3869254">
              <a:lnSpc>
                <a:spcPct val="125000"/>
              </a:lnSpc>
              <a:buFont typeface="+mj-lt"/>
              <a:buAutoNum type="arabicPeriod"/>
              <a:defRPr/>
            </a:pPr>
            <a:r>
              <a:rPr lang="en-US" sz="2400" dirty="0">
                <a:hlinkClick r:id="rId8"/>
              </a:rPr>
              <a:t>https://scikit-learn.org/stable/modules/generated/sklearn.neural_network.MLPRegressor.html</a:t>
            </a:r>
            <a:endParaRPr lang="en-US" sz="2657"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Acknowledgment</a:t>
            </a:r>
          </a:p>
          <a:p>
            <a:pPr marL="352641" algn="just" defTabSz="3869254">
              <a:lnSpc>
                <a:spcPct val="125000"/>
              </a:lnSpc>
              <a:defRPr/>
            </a:pPr>
            <a:r>
              <a:rPr lang="en-US" sz="2443" dirty="0"/>
              <a:t>We would like to thank Dr. Nakul, Dr. </a:t>
            </a:r>
            <a:r>
              <a:rPr lang="en-US" sz="2443" dirty="0" err="1"/>
              <a:t>Purna</a:t>
            </a:r>
            <a:r>
              <a:rPr lang="en-US" sz="2443" dirty="0"/>
              <a:t>, as well as Georgetown University Graduate School of Arts &amp; Sciences. We would also like to acknowledge the Data Science &amp; Analytics (GSAS) program at Georgetown University.</a:t>
            </a:r>
          </a:p>
          <a:p>
            <a:pPr marL="352641" defTabSz="3869254">
              <a:lnSpc>
                <a:spcPct val="125000"/>
              </a:lnSpc>
              <a:defRPr/>
            </a:pPr>
            <a:endParaRPr lang="en-US" sz="2468" dirty="0">
              <a:latin typeface="+mn-lt"/>
            </a:endParaRPr>
          </a:p>
        </p:txBody>
      </p:sp>
      <p:cxnSp>
        <p:nvCxnSpPr>
          <p:cNvPr id="48" name="Straight Connector 47">
            <a:extLst>
              <a:ext uri="{FF2B5EF4-FFF2-40B4-BE49-F238E27FC236}">
                <a16:creationId xmlns:a16="http://schemas.microsoft.com/office/drawing/2014/main" id="{AF3A0159-584C-7055-AB1A-F237950502E5}"/>
              </a:ext>
            </a:extLst>
          </p:cNvPr>
          <p:cNvCxnSpPr>
            <a:cxnSpLocks/>
          </p:cNvCxnSpPr>
          <p:nvPr/>
        </p:nvCxnSpPr>
        <p:spPr bwMode="auto">
          <a:xfrm>
            <a:off x="328377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9" name="Rectangle 104">
            <a:extLst>
              <a:ext uri="{FF2B5EF4-FFF2-40B4-BE49-F238E27FC236}">
                <a16:creationId xmlns:a16="http://schemas.microsoft.com/office/drawing/2014/main" id="{94390236-1AE2-3C8B-3B1F-D0F5C99727DA}"/>
              </a:ext>
            </a:extLst>
          </p:cNvPr>
          <p:cNvSpPr>
            <a:spLocks noChangeArrowheads="1"/>
          </p:cNvSpPr>
          <p:nvPr/>
        </p:nvSpPr>
        <p:spPr bwMode="auto">
          <a:xfrm>
            <a:off x="23346604" y="3049312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2 </a:t>
            </a:r>
            <a:r>
              <a:rPr lang="en-US" sz="1800" dirty="0">
                <a:solidFill>
                  <a:srgbClr val="002664"/>
                </a:solidFill>
                <a:cs typeface="Arial" panose="020B0604020202020204" pitchFamily="34" charset="0"/>
              </a:rPr>
              <a:t>– Machine Learning model vs. Accuracy (industry specific stocks)</a:t>
            </a:r>
          </a:p>
        </p:txBody>
      </p:sp>
      <p:cxnSp>
        <p:nvCxnSpPr>
          <p:cNvPr id="50" name="Straight Connector 49">
            <a:extLst>
              <a:ext uri="{FF2B5EF4-FFF2-40B4-BE49-F238E27FC236}">
                <a16:creationId xmlns:a16="http://schemas.microsoft.com/office/drawing/2014/main" id="{6663216E-AC3B-8CA6-9166-7E912D7BD500}"/>
              </a:ext>
            </a:extLst>
          </p:cNvPr>
          <p:cNvCxnSpPr>
            <a:cxnSpLocks/>
          </p:cNvCxnSpPr>
          <p:nvPr/>
        </p:nvCxnSpPr>
        <p:spPr bwMode="auto">
          <a:xfrm>
            <a:off x="32837703" y="1589729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4" name="Straight Connector 53">
            <a:extLst>
              <a:ext uri="{FF2B5EF4-FFF2-40B4-BE49-F238E27FC236}">
                <a16:creationId xmlns:a16="http://schemas.microsoft.com/office/drawing/2014/main" id="{95598E77-7F10-43AE-4BEE-235360478F5D}"/>
              </a:ext>
            </a:extLst>
          </p:cNvPr>
          <p:cNvCxnSpPr>
            <a:cxnSpLocks/>
          </p:cNvCxnSpPr>
          <p:nvPr/>
        </p:nvCxnSpPr>
        <p:spPr bwMode="auto">
          <a:xfrm>
            <a:off x="32801551" y="2919964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58" name="Title 1">
            <a:extLst>
              <a:ext uri="{FF2B5EF4-FFF2-40B4-BE49-F238E27FC236}">
                <a16:creationId xmlns:a16="http://schemas.microsoft.com/office/drawing/2014/main" id="{0714FB7E-86CC-7480-C757-020258128A40}"/>
              </a:ext>
            </a:extLst>
          </p:cNvPr>
          <p:cNvSpPr txBox="1">
            <a:spLocks/>
          </p:cNvSpPr>
          <p:nvPr/>
        </p:nvSpPr>
        <p:spPr>
          <a:xfrm>
            <a:off x="11665532" y="3254018"/>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4000" b="0" kern="0" dirty="0" err="1">
                <a:latin typeface="+mj-lt"/>
              </a:rPr>
              <a:t>Ziyun</a:t>
            </a:r>
            <a:r>
              <a:rPr lang="en-US" sz="4000" b="0" kern="0" dirty="0">
                <a:latin typeface="+mj-lt"/>
              </a:rPr>
              <a:t> Wang (zw158), Swaminathan Venkateswaran (sv526), </a:t>
            </a:r>
            <a:r>
              <a:rPr lang="en-US" sz="4000" b="0" kern="0" dirty="0" err="1">
                <a:latin typeface="+mj-lt"/>
              </a:rPr>
              <a:t>Juzer</a:t>
            </a:r>
            <a:r>
              <a:rPr lang="en-US" sz="4000" b="0" kern="0" dirty="0">
                <a:latin typeface="+mj-lt"/>
              </a:rPr>
              <a:t> </a:t>
            </a:r>
            <a:r>
              <a:rPr lang="en-US" sz="4000" b="0" kern="0" dirty="0" err="1">
                <a:latin typeface="+mj-lt"/>
              </a:rPr>
              <a:t>Poonawala</a:t>
            </a:r>
            <a:r>
              <a:rPr lang="en-US" sz="4000" b="0" kern="0" dirty="0">
                <a:latin typeface="+mj-lt"/>
              </a:rPr>
              <a:t> (jap369), Prakhar Maheshwari (pm1178)</a:t>
            </a:r>
          </a:p>
        </p:txBody>
      </p:sp>
      <p:pic>
        <p:nvPicPr>
          <p:cNvPr id="17" name="Picture 2" descr="page banner image">
            <a:extLst>
              <a:ext uri="{FF2B5EF4-FFF2-40B4-BE49-F238E27FC236}">
                <a16:creationId xmlns:a16="http://schemas.microsoft.com/office/drawing/2014/main" id="{D2C0E4F4-5BE0-1ADB-BBC7-3AF4EE956A5B}"/>
              </a:ext>
            </a:extLst>
          </p:cNvPr>
          <p:cNvPicPr>
            <a:picLocks noChangeAspect="1" noChangeArrowheads="1"/>
          </p:cNvPicPr>
          <p:nvPr/>
        </p:nvPicPr>
        <p:blipFill rotWithShape="1">
          <a:blip r:embed="rId9">
            <a:alphaModFix amt="93000"/>
            <a:extLst>
              <a:ext uri="{BEBA8EAE-BF5A-486C-A8C5-ECC9F3942E4B}">
                <a14:imgProps xmlns:a14="http://schemas.microsoft.com/office/drawing/2010/main">
                  <a14:imgLayer r:embed="rId10">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2" r="-969" b="546"/>
          <a:stretch/>
        </p:blipFill>
        <p:spPr bwMode="auto">
          <a:xfrm>
            <a:off x="1299212" y="322417"/>
            <a:ext cx="41329351" cy="5971032"/>
          </a:xfrm>
          <a:prstGeom prst="rect">
            <a:avLst/>
          </a:prstGeom>
          <a:solidFill>
            <a:schemeClr val="accent1"/>
          </a:solidFill>
          <a:effectLst>
            <a:glow>
              <a:schemeClr val="accent2">
                <a:lumMod val="50000"/>
              </a:schemeClr>
            </a:glow>
            <a:outerShdw sx="98000" sy="98000" algn="ctr" rotWithShape="0">
              <a:srgbClr val="000000"/>
            </a:outerShdw>
            <a:reflection stA="0" dir="5400000" sy="-100000" algn="bl" rotWithShape="0"/>
            <a:softEdge rad="556694"/>
          </a:effectLst>
        </p:spPr>
      </p:pic>
      <p:sp>
        <p:nvSpPr>
          <p:cNvPr id="18" name="TextBox 17">
            <a:extLst>
              <a:ext uri="{FF2B5EF4-FFF2-40B4-BE49-F238E27FC236}">
                <a16:creationId xmlns:a16="http://schemas.microsoft.com/office/drawing/2014/main" id="{1E001EC1-3DCF-64E3-0811-5F1096036CA7}"/>
              </a:ext>
            </a:extLst>
          </p:cNvPr>
          <p:cNvSpPr txBox="1"/>
          <p:nvPr/>
        </p:nvSpPr>
        <p:spPr>
          <a:xfrm>
            <a:off x="4891226" y="1401240"/>
            <a:ext cx="36558818" cy="3170099"/>
          </a:xfrm>
          <a:prstGeom prst="rect">
            <a:avLst/>
          </a:prstGeom>
          <a:noFill/>
          <a:effectLst>
            <a:glow rad="139700">
              <a:schemeClr val="accent1">
                <a:satMod val="175000"/>
                <a:alpha val="40000"/>
              </a:schemeClr>
            </a:glow>
          </a:effectLst>
        </p:spPr>
        <p:txBody>
          <a:bodyPr wrap="square" rtlCol="0">
            <a:spAutoFit/>
          </a:bodyPr>
          <a:lstStyle/>
          <a:p>
            <a:pPr algn="ctr"/>
            <a:r>
              <a:rPr lang="en-US" sz="10000" b="1" u="none" strike="noStrike"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rPr>
              <a:t>DIAMETER PREDICTION OF ASTEROIDS</a:t>
            </a:r>
            <a:endParaRPr lang="en-US" sz="10000" b="1"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endParaRPr>
          </a:p>
          <a:p>
            <a:endParaRPr lang="en-US" sz="10000" dirty="0"/>
          </a:p>
        </p:txBody>
      </p:sp>
      <p:sp>
        <p:nvSpPr>
          <p:cNvPr id="21" name="TextBox 20">
            <a:extLst>
              <a:ext uri="{FF2B5EF4-FFF2-40B4-BE49-F238E27FC236}">
                <a16:creationId xmlns:a16="http://schemas.microsoft.com/office/drawing/2014/main" id="{209A77BA-31CF-3FDE-E5F0-83246BB81FA2}"/>
              </a:ext>
            </a:extLst>
          </p:cNvPr>
          <p:cNvSpPr txBox="1"/>
          <p:nvPr/>
        </p:nvSpPr>
        <p:spPr>
          <a:xfrm>
            <a:off x="10504465" y="3869245"/>
            <a:ext cx="28201067" cy="923330"/>
          </a:xfrm>
          <a:prstGeom prst="rect">
            <a:avLst/>
          </a:prstGeom>
          <a:noFill/>
        </p:spPr>
        <p:txBody>
          <a:bodyPr wrap="square">
            <a:spAutoFit/>
          </a:bodyPr>
          <a:lstStyle/>
          <a:p>
            <a:pPr algn="ctr"/>
            <a:r>
              <a:rPr lang="en-US" sz="5400" u="none" strike="noStrike" dirty="0">
                <a:solidFill>
                  <a:schemeClr val="accent3"/>
                </a:solidFill>
                <a:effectLst/>
                <a:latin typeface="+mn-lt"/>
                <a:cs typeface="Arial" panose="020B0604020202020204" pitchFamily="34" charset="0"/>
              </a:rPr>
              <a:t>TEGVEER GHURA, ANTHONY MOUBARAK, RAMDAYAL REWARIA, RAGHAV SHARMA</a:t>
            </a:r>
            <a:endParaRPr lang="en-US" sz="5400" dirty="0">
              <a:solidFill>
                <a:schemeClr val="accent3"/>
              </a:solidFill>
              <a:effectLst/>
              <a:latin typeface="+mn-lt"/>
              <a:cs typeface="Arial" panose="020B0604020202020204" pitchFamily="34" charset="0"/>
            </a:endParaRPr>
          </a:p>
        </p:txBody>
      </p:sp>
      <p:sp>
        <p:nvSpPr>
          <p:cNvPr id="53" name="Rounded Rectangle 52">
            <a:extLst>
              <a:ext uri="{FF2B5EF4-FFF2-40B4-BE49-F238E27FC236}">
                <a16:creationId xmlns:a16="http://schemas.microsoft.com/office/drawing/2014/main" id="{A5E48369-73B6-E3A3-6C82-B57BD0DF90E0}"/>
              </a:ext>
            </a:extLst>
          </p:cNvPr>
          <p:cNvSpPr/>
          <p:nvPr/>
        </p:nvSpPr>
        <p:spPr bwMode="auto">
          <a:xfrm>
            <a:off x="1795181" y="755374"/>
            <a:ext cx="40272398" cy="4958564"/>
          </a:xfrm>
          <a:prstGeom prst="round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a:ln>
                <a:noFill/>
              </a:ln>
              <a:solidFill>
                <a:schemeClr val="tx1"/>
              </a:solidFill>
              <a:effectLst/>
              <a:latin typeface="Arial" charset="0"/>
            </a:endParaRPr>
          </a:p>
        </p:txBody>
      </p:sp>
      <p:pic>
        <p:nvPicPr>
          <p:cNvPr id="56" name="Picture 8">
            <a:extLst>
              <a:ext uri="{FF2B5EF4-FFF2-40B4-BE49-F238E27FC236}">
                <a16:creationId xmlns:a16="http://schemas.microsoft.com/office/drawing/2014/main" id="{46E6D0C1-F08A-D1E7-D660-802739F0255E}"/>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artisticPhotocopy/>
                    </a14:imgEffect>
                    <a14:imgEffect>
                      <a14:colorTemperature colorTemp="72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2194562" y="3234656"/>
            <a:ext cx="6951254" cy="1474427"/>
          </a:xfrm>
          <a:prstGeom prst="rect">
            <a:avLst/>
          </a:prstGeom>
          <a:noFill/>
          <a:effectLst>
            <a:outerShdw blurRad="50800" dist="50800" dir="5400000" sx="1000" sy="1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60" name="Picture 2" descr="page banner image">
            <a:extLst>
              <a:ext uri="{FF2B5EF4-FFF2-40B4-BE49-F238E27FC236}">
                <a16:creationId xmlns:a16="http://schemas.microsoft.com/office/drawing/2014/main" id="{A2993793-E8A0-281C-8DFC-50B4F5B597A8}"/>
              </a:ext>
            </a:extLst>
          </p:cNvPr>
          <p:cNvPicPr>
            <a:picLocks noChangeAspect="1" noChangeArrowheads="1"/>
          </p:cNvPicPr>
          <p:nvPr/>
        </p:nvPicPr>
        <p:blipFill rotWithShape="1">
          <a:blip r:embed="rId9">
            <a:alphaModFix/>
            <a:extLst>
              <a:ext uri="{BEBA8EAE-BF5A-486C-A8C5-ECC9F3942E4B}">
                <a14:imgProps xmlns:a14="http://schemas.microsoft.com/office/drawing/2010/main">
                  <a14:imgLayer r:embed="rId13">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1" r="-969" b="69269"/>
          <a:stretch/>
        </p:blipFill>
        <p:spPr bwMode="auto">
          <a:xfrm>
            <a:off x="-2469808" y="31587698"/>
            <a:ext cx="48645942" cy="2292205"/>
          </a:xfrm>
          <a:prstGeom prst="rect">
            <a:avLst/>
          </a:prstGeom>
          <a:solidFill>
            <a:schemeClr val="accent1"/>
          </a:solidFill>
          <a:effectLst>
            <a:glow>
              <a:schemeClr val="accent2">
                <a:lumMod val="50000"/>
              </a:schemeClr>
            </a:glow>
            <a:outerShdw sx="98247" sy="98247" algn="ctr" rotWithShape="0">
              <a:srgbClr val="000000"/>
            </a:outerShdw>
            <a:reflection stA="0" dir="5400000" sy="-100000" algn="bl" rotWithShape="0"/>
            <a:softEdge rad="556694"/>
          </a:effectLst>
        </p:spPr>
      </p:pic>
      <p:pic>
        <p:nvPicPr>
          <p:cNvPr id="3" name="Picture 2">
            <a:extLst>
              <a:ext uri="{FF2B5EF4-FFF2-40B4-BE49-F238E27FC236}">
                <a16:creationId xmlns:a16="http://schemas.microsoft.com/office/drawing/2014/main" id="{8A93E238-35BA-B7FF-8035-361EA760089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873409" y="17670833"/>
            <a:ext cx="7541321" cy="7827979"/>
          </a:xfrm>
          <a:prstGeom prst="rect">
            <a:avLst/>
          </a:prstGeom>
        </p:spPr>
      </p:pic>
      <p:pic>
        <p:nvPicPr>
          <p:cNvPr id="5" name="Picture 4">
            <a:extLst>
              <a:ext uri="{FF2B5EF4-FFF2-40B4-BE49-F238E27FC236}">
                <a16:creationId xmlns:a16="http://schemas.microsoft.com/office/drawing/2014/main" id="{259A6F27-1899-ABEE-8AA1-D83B472BD7B2}"/>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502019" y="23787966"/>
            <a:ext cx="10617832" cy="6662690"/>
          </a:xfrm>
          <a:prstGeom prst="rect">
            <a:avLst/>
          </a:prstGeom>
        </p:spPr>
      </p:pic>
      <p:pic>
        <p:nvPicPr>
          <p:cNvPr id="12" name="Picture 11" descr="Table&#10;&#10;Description automatically generated">
            <a:extLst>
              <a:ext uri="{FF2B5EF4-FFF2-40B4-BE49-F238E27FC236}">
                <a16:creationId xmlns:a16="http://schemas.microsoft.com/office/drawing/2014/main" id="{E9C3C131-0794-1EE4-59A4-5B7C133919B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362015" y="10938583"/>
            <a:ext cx="9328432" cy="8226339"/>
          </a:xfrm>
          <a:prstGeom prst="rect">
            <a:avLst/>
          </a:prstGeom>
        </p:spPr>
      </p:pic>
      <p:cxnSp>
        <p:nvCxnSpPr>
          <p:cNvPr id="13" name="Straight Connector 12">
            <a:extLst>
              <a:ext uri="{FF2B5EF4-FFF2-40B4-BE49-F238E27FC236}">
                <a16:creationId xmlns:a16="http://schemas.microsoft.com/office/drawing/2014/main" id="{CFAC3BAA-9380-9E2E-0BC0-862F52421B54}"/>
              </a:ext>
            </a:extLst>
          </p:cNvPr>
          <p:cNvCxnSpPr>
            <a:cxnSpLocks/>
          </p:cNvCxnSpPr>
          <p:nvPr/>
        </p:nvCxnSpPr>
        <p:spPr bwMode="auto">
          <a:xfrm>
            <a:off x="11987019" y="21408695"/>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14" name="Rectangle 104">
            <a:extLst>
              <a:ext uri="{FF2B5EF4-FFF2-40B4-BE49-F238E27FC236}">
                <a16:creationId xmlns:a16="http://schemas.microsoft.com/office/drawing/2014/main" id="{A5B3211E-1926-E3AA-93B7-6861C5F054A7}"/>
              </a:ext>
            </a:extLst>
          </p:cNvPr>
          <p:cNvSpPr>
            <a:spLocks noChangeArrowheads="1"/>
          </p:cNvSpPr>
          <p:nvPr/>
        </p:nvSpPr>
        <p:spPr bwMode="auto">
          <a:xfrm>
            <a:off x="13126552" y="30402508"/>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1 </a:t>
            </a:r>
            <a:r>
              <a:rPr lang="en-US" sz="1800" dirty="0">
                <a:solidFill>
                  <a:srgbClr val="002664"/>
                </a:solidFill>
                <a:cs typeface="Arial" panose="020B0604020202020204" pitchFamily="34" charset="0"/>
              </a:rPr>
              <a:t>– Heat Map depicting the correlation between asteroid features.</a:t>
            </a:r>
          </a:p>
        </p:txBody>
      </p:sp>
      <p:cxnSp>
        <p:nvCxnSpPr>
          <p:cNvPr id="4" name="Straight Connector 3">
            <a:extLst>
              <a:ext uri="{FF2B5EF4-FFF2-40B4-BE49-F238E27FC236}">
                <a16:creationId xmlns:a16="http://schemas.microsoft.com/office/drawing/2014/main" id="{D4478EBE-FE54-7630-8AAD-1A459ED73F58}"/>
              </a:ext>
            </a:extLst>
          </p:cNvPr>
          <p:cNvCxnSpPr>
            <a:cxnSpLocks/>
          </p:cNvCxnSpPr>
          <p:nvPr/>
        </p:nvCxnSpPr>
        <p:spPr bwMode="auto">
          <a:xfrm>
            <a:off x="32837703" y="18980952"/>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7A9FD209-0D41-D3AA-F03E-EF9665EDCD7D}"/>
              </a:ext>
            </a:extLst>
          </p:cNvPr>
          <p:cNvCxnSpPr>
            <a:cxnSpLocks/>
          </p:cNvCxnSpPr>
          <p:nvPr/>
        </p:nvCxnSpPr>
        <p:spPr bwMode="auto">
          <a:xfrm>
            <a:off x="32837703" y="22478131"/>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712931524"/>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4241</TotalTime>
  <Words>994</Words>
  <Application>Microsoft Macintosh PowerPoint</Application>
  <PresentationFormat>Custom</PresentationFormat>
  <Paragraphs>114</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Default Design</vt:lpstr>
      <vt:lpstr>PowerPoint Presentation</vt:lpstr>
    </vt:vector>
  </TitlesOfParts>
  <Company>Georgetown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klemmd</dc:creator>
  <cp:lastModifiedBy>Tegveer Singh Yashwinder Ghura</cp:lastModifiedBy>
  <cp:revision>274</cp:revision>
  <dcterms:created xsi:type="dcterms:W3CDTF">2005-02-02T16:58:07Z</dcterms:created>
  <dcterms:modified xsi:type="dcterms:W3CDTF">2023-04-25T06:16:35Z</dcterms:modified>
</cp:coreProperties>
</file>

<file path=docProps/thumbnail.jpeg>
</file>